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36D78D-DB21-4CC7-9875-CFE259C528B9}"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FCD78-CD37-4D99-9563-6E6E4336C204}" type="slidenum">
              <a:rPr lang="en-US" smtClean="0"/>
              <a:t>‹#›</a:t>
            </a:fld>
            <a:endParaRPr lang="en-US"/>
          </a:p>
        </p:txBody>
      </p:sp>
    </p:spTree>
    <p:extLst>
      <p:ext uri="{BB962C8B-B14F-4D97-AF65-F5344CB8AC3E}">
        <p14:creationId xmlns:p14="http://schemas.microsoft.com/office/powerpoint/2010/main" val="185222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6D78D-DB21-4CC7-9875-CFE259C528B9}"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FCD78-CD37-4D99-9563-6E6E4336C204}" type="slidenum">
              <a:rPr lang="en-US" smtClean="0"/>
              <a:t>‹#›</a:t>
            </a:fld>
            <a:endParaRPr lang="en-US"/>
          </a:p>
        </p:txBody>
      </p:sp>
    </p:spTree>
    <p:extLst>
      <p:ext uri="{BB962C8B-B14F-4D97-AF65-F5344CB8AC3E}">
        <p14:creationId xmlns:p14="http://schemas.microsoft.com/office/powerpoint/2010/main" val="160781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6D78D-DB21-4CC7-9875-CFE259C528B9}"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FCD78-CD37-4D99-9563-6E6E4336C204}" type="slidenum">
              <a:rPr lang="en-US" smtClean="0"/>
              <a:t>‹#›</a:t>
            </a:fld>
            <a:endParaRPr lang="en-US"/>
          </a:p>
        </p:txBody>
      </p:sp>
    </p:spTree>
    <p:extLst>
      <p:ext uri="{BB962C8B-B14F-4D97-AF65-F5344CB8AC3E}">
        <p14:creationId xmlns:p14="http://schemas.microsoft.com/office/powerpoint/2010/main" val="3917150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DB06455-5ADC-4651-8874-5A7B8A64D10D}" type="datetimeFigureOut">
              <a:rPr lang="en-US">
                <a:solidFill>
                  <a:prstClr val="black">
                    <a:tint val="75000"/>
                  </a:prstClr>
                </a:solidFill>
              </a:rPr>
              <a:pPr/>
              <a:t>2/27/2018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99E2D0-2636-44E0-8A21-91ED553854C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9775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6D78D-DB21-4CC7-9875-CFE259C528B9}"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FCD78-CD37-4D99-9563-6E6E4336C204}" type="slidenum">
              <a:rPr lang="en-US" smtClean="0"/>
              <a:t>‹#›</a:t>
            </a:fld>
            <a:endParaRPr lang="en-US"/>
          </a:p>
        </p:txBody>
      </p:sp>
    </p:spTree>
    <p:extLst>
      <p:ext uri="{BB962C8B-B14F-4D97-AF65-F5344CB8AC3E}">
        <p14:creationId xmlns:p14="http://schemas.microsoft.com/office/powerpoint/2010/main" val="96782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6D78D-DB21-4CC7-9875-CFE259C528B9}"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FCD78-CD37-4D99-9563-6E6E4336C204}" type="slidenum">
              <a:rPr lang="en-US" smtClean="0"/>
              <a:t>‹#›</a:t>
            </a:fld>
            <a:endParaRPr lang="en-US"/>
          </a:p>
        </p:txBody>
      </p:sp>
    </p:spTree>
    <p:extLst>
      <p:ext uri="{BB962C8B-B14F-4D97-AF65-F5344CB8AC3E}">
        <p14:creationId xmlns:p14="http://schemas.microsoft.com/office/powerpoint/2010/main" val="245768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36D78D-DB21-4CC7-9875-CFE259C528B9}"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FCD78-CD37-4D99-9563-6E6E4336C204}" type="slidenum">
              <a:rPr lang="en-US" smtClean="0"/>
              <a:t>‹#›</a:t>
            </a:fld>
            <a:endParaRPr lang="en-US"/>
          </a:p>
        </p:txBody>
      </p:sp>
    </p:spTree>
    <p:extLst>
      <p:ext uri="{BB962C8B-B14F-4D97-AF65-F5344CB8AC3E}">
        <p14:creationId xmlns:p14="http://schemas.microsoft.com/office/powerpoint/2010/main" val="343392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36D78D-DB21-4CC7-9875-CFE259C528B9}"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FCD78-CD37-4D99-9563-6E6E4336C204}" type="slidenum">
              <a:rPr lang="en-US" smtClean="0"/>
              <a:t>‹#›</a:t>
            </a:fld>
            <a:endParaRPr lang="en-US"/>
          </a:p>
        </p:txBody>
      </p:sp>
    </p:spTree>
    <p:extLst>
      <p:ext uri="{BB962C8B-B14F-4D97-AF65-F5344CB8AC3E}">
        <p14:creationId xmlns:p14="http://schemas.microsoft.com/office/powerpoint/2010/main" val="201716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36D78D-DB21-4CC7-9875-CFE259C528B9}"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FCD78-CD37-4D99-9563-6E6E4336C204}" type="slidenum">
              <a:rPr lang="en-US" smtClean="0"/>
              <a:t>‹#›</a:t>
            </a:fld>
            <a:endParaRPr lang="en-US"/>
          </a:p>
        </p:txBody>
      </p:sp>
    </p:spTree>
    <p:extLst>
      <p:ext uri="{BB962C8B-B14F-4D97-AF65-F5344CB8AC3E}">
        <p14:creationId xmlns:p14="http://schemas.microsoft.com/office/powerpoint/2010/main" val="115072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6D78D-DB21-4CC7-9875-CFE259C528B9}"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FCD78-CD37-4D99-9563-6E6E4336C204}" type="slidenum">
              <a:rPr lang="en-US" smtClean="0"/>
              <a:t>‹#›</a:t>
            </a:fld>
            <a:endParaRPr lang="en-US"/>
          </a:p>
        </p:txBody>
      </p:sp>
    </p:spTree>
    <p:extLst>
      <p:ext uri="{BB962C8B-B14F-4D97-AF65-F5344CB8AC3E}">
        <p14:creationId xmlns:p14="http://schemas.microsoft.com/office/powerpoint/2010/main" val="395259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6D78D-DB21-4CC7-9875-CFE259C528B9}"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FCD78-CD37-4D99-9563-6E6E4336C204}" type="slidenum">
              <a:rPr lang="en-US" smtClean="0"/>
              <a:t>‹#›</a:t>
            </a:fld>
            <a:endParaRPr lang="en-US"/>
          </a:p>
        </p:txBody>
      </p:sp>
    </p:spTree>
    <p:extLst>
      <p:ext uri="{BB962C8B-B14F-4D97-AF65-F5344CB8AC3E}">
        <p14:creationId xmlns:p14="http://schemas.microsoft.com/office/powerpoint/2010/main" val="420416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6D78D-DB21-4CC7-9875-CFE259C528B9}"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FCD78-CD37-4D99-9563-6E6E4336C204}" type="slidenum">
              <a:rPr lang="en-US" smtClean="0"/>
              <a:t>‹#›</a:t>
            </a:fld>
            <a:endParaRPr lang="en-US"/>
          </a:p>
        </p:txBody>
      </p:sp>
    </p:spTree>
    <p:extLst>
      <p:ext uri="{BB962C8B-B14F-4D97-AF65-F5344CB8AC3E}">
        <p14:creationId xmlns:p14="http://schemas.microsoft.com/office/powerpoint/2010/main" val="299597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6D78D-DB21-4CC7-9875-CFE259C528B9}"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FCD78-CD37-4D99-9563-6E6E4336C204}" type="slidenum">
              <a:rPr lang="en-US" smtClean="0"/>
              <a:t>‹#›</a:t>
            </a:fld>
            <a:endParaRPr lang="en-US"/>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51002" y="0"/>
            <a:ext cx="1092998" cy="1581204"/>
          </a:xfrm>
          <a:prstGeom prst="rect">
            <a:avLst/>
          </a:prstGeom>
        </p:spPr>
      </p:pic>
    </p:spTree>
    <p:extLst>
      <p:ext uri="{BB962C8B-B14F-4D97-AF65-F5344CB8AC3E}">
        <p14:creationId xmlns:p14="http://schemas.microsoft.com/office/powerpoint/2010/main" val="2114692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06455-5ADC-4651-8874-5A7B8A64D10D}" type="datetimeFigureOut">
              <a:rPr lang="en-US">
                <a:solidFill>
                  <a:prstClr val="black">
                    <a:tint val="75000"/>
                  </a:prstClr>
                </a:solidFill>
              </a:rPr>
              <a:pPr/>
              <a:t>2/27/2018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9E2D0-2636-44E0-8A21-91ED553854CA}" type="slidenum">
              <a:rPr lang="en-US">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77"/>
            <a:ext cx="9144000" cy="6847323"/>
          </a:xfrm>
          <a:prstGeom prst="rect">
            <a:avLst/>
          </a:prstGeom>
        </p:spPr>
      </p:pic>
    </p:spTree>
    <p:extLst>
      <p:ext uri="{BB962C8B-B14F-4D97-AF65-F5344CB8AC3E}">
        <p14:creationId xmlns:p14="http://schemas.microsoft.com/office/powerpoint/2010/main" val="453793055"/>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Fundamentals of Political Science Research, 2</a:t>
            </a:r>
            <a:r>
              <a:rPr lang="en-US" baseline="30000" dirty="0" smtClean="0"/>
              <a:t>nd</a:t>
            </a:r>
            <a:r>
              <a:rPr lang="en-US" dirty="0" smtClean="0"/>
              <a:t> Edition</a:t>
            </a:r>
            <a:endParaRPr lang="en-US" dirty="0"/>
          </a:p>
        </p:txBody>
      </p:sp>
      <p:sp>
        <p:nvSpPr>
          <p:cNvPr id="3" name="Subtitle 2"/>
          <p:cNvSpPr>
            <a:spLocks noGrp="1"/>
          </p:cNvSpPr>
          <p:nvPr>
            <p:ph type="subTitle" idx="1"/>
          </p:nvPr>
        </p:nvSpPr>
        <p:spPr/>
        <p:txBody>
          <a:bodyPr/>
          <a:lstStyle/>
          <a:p>
            <a:r>
              <a:rPr lang="en-US" dirty="0"/>
              <a:t>Chapter 7: Bivariate Hypothesis Testing</a:t>
            </a:r>
          </a:p>
        </p:txBody>
      </p:sp>
    </p:spTree>
    <p:extLst>
      <p:ext uri="{BB962C8B-B14F-4D97-AF65-F5344CB8AC3E}">
        <p14:creationId xmlns:p14="http://schemas.microsoft.com/office/powerpoint/2010/main" val="2246101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a:t>
            </a:r>
            <a:r>
              <a:rPr lang="en-US" dirty="0" smtClean="0"/>
              <a:t>p-values </a:t>
            </a:r>
            <a:r>
              <a:rPr lang="en-US" dirty="0"/>
              <a:t>to </a:t>
            </a:r>
            <a:r>
              <a:rPr lang="en-US" dirty="0" smtClean="0"/>
              <a:t/>
            </a:r>
            <a:br>
              <a:rPr lang="en-US" dirty="0" smtClean="0"/>
            </a:br>
            <a:r>
              <a:rPr lang="en-US" dirty="0" smtClean="0"/>
              <a:t>statistical </a:t>
            </a:r>
            <a:r>
              <a:rPr lang="en-US" dirty="0"/>
              <a:t>significance</a:t>
            </a:r>
          </a:p>
        </p:txBody>
      </p:sp>
      <p:sp>
        <p:nvSpPr>
          <p:cNvPr id="3" name="Content Placeholder 2"/>
          <p:cNvSpPr>
            <a:spLocks noGrp="1"/>
          </p:cNvSpPr>
          <p:nvPr>
            <p:ph idx="1"/>
          </p:nvPr>
        </p:nvSpPr>
        <p:spPr/>
        <p:txBody>
          <a:bodyPr>
            <a:normAutofit fontScale="77500" lnSpcReduction="20000"/>
          </a:bodyPr>
          <a:lstStyle/>
          <a:p>
            <a:r>
              <a:rPr lang="en-US" dirty="0" smtClean="0"/>
              <a:t>We </a:t>
            </a:r>
            <a:r>
              <a:rPr lang="en-US" dirty="0"/>
              <a:t>have established that lower </a:t>
            </a:r>
            <a:r>
              <a:rPr lang="en-US" dirty="0" smtClean="0"/>
              <a:t>p-values </a:t>
            </a:r>
            <a:r>
              <a:rPr lang="en-US" dirty="0"/>
              <a:t>increase our confidence </a:t>
            </a:r>
            <a:r>
              <a:rPr lang="en-US" dirty="0" smtClean="0"/>
              <a:t>that there </a:t>
            </a:r>
            <a:r>
              <a:rPr lang="en-US" dirty="0"/>
              <a:t>is indeed a relationship between the two variables </a:t>
            </a:r>
            <a:r>
              <a:rPr lang="en-US" dirty="0" smtClean="0"/>
              <a:t>in question</a:t>
            </a:r>
            <a:r>
              <a:rPr lang="en-US" dirty="0"/>
              <a:t>.  </a:t>
            </a:r>
            <a:endParaRPr lang="en-US" dirty="0" smtClean="0"/>
          </a:p>
          <a:p>
            <a:r>
              <a:rPr lang="en-US" dirty="0" smtClean="0"/>
              <a:t>A </a:t>
            </a:r>
            <a:r>
              <a:rPr lang="en-US" dirty="0"/>
              <a:t>common way of referring to such a situation is to </a:t>
            </a:r>
            <a:r>
              <a:rPr lang="en-US" dirty="0" smtClean="0"/>
              <a:t>state that </a:t>
            </a:r>
            <a:r>
              <a:rPr lang="en-US" dirty="0"/>
              <a:t>the relationship between the two variables </a:t>
            </a:r>
            <a:r>
              <a:rPr lang="en-US" dirty="0" smtClean="0"/>
              <a:t>is “statistically </a:t>
            </a:r>
            <a:r>
              <a:rPr lang="en-US" dirty="0"/>
              <a:t>significant</a:t>
            </a:r>
            <a:r>
              <a:rPr lang="en-US" dirty="0" smtClean="0"/>
              <a:t>.”</a:t>
            </a:r>
          </a:p>
          <a:p>
            <a:r>
              <a:rPr lang="en-US" dirty="0" smtClean="0"/>
              <a:t>An </a:t>
            </a:r>
            <a:r>
              <a:rPr lang="en-US" dirty="0"/>
              <a:t>assertion of statistical </a:t>
            </a:r>
            <a:r>
              <a:rPr lang="en-US" dirty="0" smtClean="0"/>
              <a:t>significance depends </a:t>
            </a:r>
            <a:r>
              <a:rPr lang="en-US" dirty="0"/>
              <a:t>on a number of other factors: </a:t>
            </a:r>
            <a:endParaRPr lang="en-US" dirty="0" smtClean="0"/>
          </a:p>
          <a:p>
            <a:pPr lvl="1"/>
            <a:r>
              <a:rPr lang="en-US" dirty="0" smtClean="0"/>
              <a:t>“Statistical significance” </a:t>
            </a:r>
            <a:r>
              <a:rPr lang="en-US" dirty="0"/>
              <a:t>is achieved only to the extent that the </a:t>
            </a:r>
            <a:r>
              <a:rPr lang="en-US" dirty="0" smtClean="0"/>
              <a:t>assumptions underlying </a:t>
            </a:r>
            <a:r>
              <a:rPr lang="en-US" dirty="0"/>
              <a:t>the calculation of the </a:t>
            </a:r>
            <a:r>
              <a:rPr lang="en-US" dirty="0" smtClean="0"/>
              <a:t>p-value hold.</a:t>
            </a:r>
          </a:p>
          <a:p>
            <a:pPr lvl="1"/>
            <a:r>
              <a:rPr lang="en-US" dirty="0" smtClean="0"/>
              <a:t>There </a:t>
            </a:r>
            <a:r>
              <a:rPr lang="en-US" dirty="0"/>
              <a:t>are a variety of different standards for what is a </a:t>
            </a:r>
            <a:r>
              <a:rPr lang="en-US" dirty="0" smtClean="0"/>
              <a:t>statistically significant p-value</a:t>
            </a:r>
            <a:r>
              <a:rPr lang="en-US" dirty="0"/>
              <a:t>.  Most social scientists use the standard of </a:t>
            </a:r>
            <a:r>
              <a:rPr lang="en-US" dirty="0" smtClean="0"/>
              <a:t>a p-value </a:t>
            </a:r>
            <a:r>
              <a:rPr lang="en-US" dirty="0"/>
              <a:t>of .05</a:t>
            </a:r>
            <a:r>
              <a:rPr lang="en-US" dirty="0" smtClean="0"/>
              <a:t>.</a:t>
            </a:r>
            <a:endParaRPr lang="en-US" dirty="0"/>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null hypothesis </a:t>
            </a:r>
            <a:r>
              <a:rPr lang="en-US" dirty="0" smtClean="0"/>
              <a:t/>
            </a:r>
            <a:br>
              <a:rPr lang="en-US" dirty="0" smtClean="0"/>
            </a:br>
            <a:r>
              <a:rPr lang="en-US" dirty="0" smtClean="0"/>
              <a:t>and p-values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a:t>
            </a:r>
            <a:r>
              <a:rPr lang="en-US" dirty="0"/>
              <a:t>Chapter 1 the null hypothesis was defined as, </a:t>
            </a:r>
            <a:r>
              <a:rPr lang="en-US" dirty="0" smtClean="0"/>
              <a:t>“A </a:t>
            </a:r>
            <a:r>
              <a:rPr lang="en-US" dirty="0"/>
              <a:t>null hypothesis is also </a:t>
            </a:r>
            <a:r>
              <a:rPr lang="en-US" dirty="0" smtClean="0"/>
              <a:t>a theory-based </a:t>
            </a:r>
            <a:r>
              <a:rPr lang="en-US" dirty="0"/>
              <a:t>statement but it is about what we would expect </a:t>
            </a:r>
            <a:r>
              <a:rPr lang="en-US" dirty="0" smtClean="0"/>
              <a:t>to observe </a:t>
            </a:r>
            <a:r>
              <a:rPr lang="en-US" dirty="0"/>
              <a:t>if our theory was incorrect</a:t>
            </a:r>
            <a:r>
              <a:rPr lang="en-US" dirty="0" smtClean="0"/>
              <a:t>.”</a:t>
            </a:r>
          </a:p>
          <a:p>
            <a:r>
              <a:rPr lang="en-US" dirty="0" smtClean="0"/>
              <a:t>If </a:t>
            </a:r>
            <a:r>
              <a:rPr lang="en-US" dirty="0"/>
              <a:t>our theory-driven hypothesis is </a:t>
            </a:r>
            <a:r>
              <a:rPr lang="en-US" dirty="0" smtClean="0"/>
              <a:t>that there </a:t>
            </a:r>
            <a:r>
              <a:rPr lang="en-US" dirty="0"/>
              <a:t>is </a:t>
            </a:r>
            <a:r>
              <a:rPr lang="en-US" dirty="0" err="1"/>
              <a:t>covariation</a:t>
            </a:r>
            <a:r>
              <a:rPr lang="en-US" dirty="0"/>
              <a:t> between </a:t>
            </a:r>
            <a:r>
              <a:rPr lang="en-US" dirty="0" smtClean="0"/>
              <a:t>X </a:t>
            </a:r>
            <a:r>
              <a:rPr lang="en-US" dirty="0"/>
              <a:t>and </a:t>
            </a:r>
            <a:r>
              <a:rPr lang="en-US" dirty="0" smtClean="0"/>
              <a:t>Y, </a:t>
            </a:r>
            <a:r>
              <a:rPr lang="en-US" dirty="0"/>
              <a:t>then the </a:t>
            </a:r>
            <a:r>
              <a:rPr lang="en-US" dirty="0" smtClean="0"/>
              <a:t>corresponding null </a:t>
            </a:r>
            <a:r>
              <a:rPr lang="en-US" dirty="0"/>
              <a:t>hypothesis is that there is no </a:t>
            </a:r>
            <a:r>
              <a:rPr lang="en-US" dirty="0" err="1"/>
              <a:t>covariation</a:t>
            </a:r>
            <a:r>
              <a:rPr lang="en-US" dirty="0"/>
              <a:t> between </a:t>
            </a:r>
            <a:r>
              <a:rPr lang="en-US" dirty="0" smtClean="0"/>
              <a:t>X </a:t>
            </a:r>
            <a:r>
              <a:rPr lang="en-US" dirty="0"/>
              <a:t>and </a:t>
            </a:r>
            <a:r>
              <a:rPr lang="en-US" dirty="0" smtClean="0"/>
              <a:t>Y.</a:t>
            </a:r>
          </a:p>
          <a:p>
            <a:r>
              <a:rPr lang="en-US" dirty="0" smtClean="0"/>
              <a:t>In </a:t>
            </a:r>
            <a:r>
              <a:rPr lang="en-US" dirty="0"/>
              <a:t>this context, another interpretation of the </a:t>
            </a:r>
            <a:r>
              <a:rPr lang="en-US" dirty="0" smtClean="0"/>
              <a:t>p-value </a:t>
            </a:r>
            <a:r>
              <a:rPr lang="en-US" dirty="0"/>
              <a:t>is that </a:t>
            </a:r>
            <a:r>
              <a:rPr lang="en-US" dirty="0" smtClean="0"/>
              <a:t>it conveys </a:t>
            </a:r>
            <a:r>
              <a:rPr lang="en-US" dirty="0"/>
              <a:t>the level of confidence with which we can reject the </a:t>
            </a:r>
            <a:r>
              <a:rPr lang="en-US" dirty="0" smtClean="0"/>
              <a:t>null hypothesis</a:t>
            </a:r>
            <a:r>
              <a:rPr lang="en-US" dirty="0"/>
              <a:t>.</a:t>
            </a:r>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Three Bivariate Hypothesis </a:t>
            </a:r>
            <a:r>
              <a:rPr lang="en-US" sz="4000" dirty="0" smtClean="0"/>
              <a:t>Tests</a:t>
            </a:r>
            <a:endParaRPr lang="en-US" sz="4000" dirty="0"/>
          </a:p>
        </p:txBody>
      </p:sp>
      <p:sp>
        <p:nvSpPr>
          <p:cNvPr id="3" name="Content Placeholder 2"/>
          <p:cNvSpPr>
            <a:spLocks noGrp="1"/>
          </p:cNvSpPr>
          <p:nvPr>
            <p:ph idx="1"/>
          </p:nvPr>
        </p:nvSpPr>
        <p:spPr/>
        <p:txBody>
          <a:bodyPr>
            <a:normAutofit/>
          </a:bodyPr>
          <a:lstStyle/>
          <a:p>
            <a:endParaRPr lang="en-US" dirty="0"/>
          </a:p>
          <a:p>
            <a:r>
              <a:rPr lang="en-US" dirty="0" smtClean="0"/>
              <a:t>We </a:t>
            </a:r>
            <a:r>
              <a:rPr lang="en-US" dirty="0"/>
              <a:t>now turn to three different bivariate hypothesis tests</a:t>
            </a:r>
            <a:r>
              <a:rPr lang="en-US" dirty="0" smtClean="0"/>
              <a:t>:</a:t>
            </a:r>
          </a:p>
          <a:p>
            <a:pPr lvl="1"/>
            <a:r>
              <a:rPr lang="en-US" dirty="0" smtClean="0"/>
              <a:t>Tabular analysis</a:t>
            </a:r>
            <a:endParaRPr lang="en-US" dirty="0"/>
          </a:p>
          <a:p>
            <a:pPr lvl="1"/>
            <a:r>
              <a:rPr lang="en-US" dirty="0" smtClean="0"/>
              <a:t>Difference </a:t>
            </a:r>
            <a:r>
              <a:rPr lang="en-US" dirty="0"/>
              <a:t>of </a:t>
            </a:r>
            <a:r>
              <a:rPr lang="en-US" dirty="0" smtClean="0"/>
              <a:t>means</a:t>
            </a:r>
          </a:p>
          <a:p>
            <a:pPr lvl="1"/>
            <a:r>
              <a:rPr lang="en-US" dirty="0" smtClean="0"/>
              <a:t>Correlation </a:t>
            </a:r>
            <a:r>
              <a:rPr lang="en-US" dirty="0"/>
              <a:t>coefficient</a:t>
            </a:r>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Tabular </a:t>
            </a:r>
            <a:r>
              <a:rPr lang="en-US" sz="4000" dirty="0" smtClean="0"/>
              <a:t>analysis—reading a </a:t>
            </a:r>
            <a:r>
              <a:rPr lang="en-US" sz="4000" dirty="0"/>
              <a:t>table</a:t>
            </a:r>
          </a:p>
        </p:txBody>
      </p:sp>
      <p:sp>
        <p:nvSpPr>
          <p:cNvPr id="3" name="Content Placeholder 2"/>
          <p:cNvSpPr>
            <a:spLocks noGrp="1"/>
          </p:cNvSpPr>
          <p:nvPr>
            <p:ph idx="1"/>
          </p:nvPr>
        </p:nvSpPr>
        <p:spPr/>
        <p:txBody>
          <a:bodyPr>
            <a:normAutofit fontScale="77500" lnSpcReduction="20000"/>
          </a:bodyPr>
          <a:lstStyle/>
          <a:p>
            <a:r>
              <a:rPr lang="en-US" dirty="0" smtClean="0"/>
              <a:t>Any </a:t>
            </a:r>
            <a:r>
              <a:rPr lang="en-US" dirty="0"/>
              <a:t>time that you see a table, it is very important to take some time to make sure that you understand what is being conveyed in the table. </a:t>
            </a:r>
            <a:endParaRPr lang="en-US" dirty="0" smtClean="0"/>
          </a:p>
          <a:p>
            <a:r>
              <a:rPr lang="en-US" dirty="0" smtClean="0"/>
              <a:t>We </a:t>
            </a:r>
            <a:r>
              <a:rPr lang="en-US" dirty="0"/>
              <a:t>can break this into the following three-step </a:t>
            </a:r>
            <a:r>
              <a:rPr lang="en-US" dirty="0" smtClean="0"/>
              <a:t>process:</a:t>
            </a:r>
          </a:p>
          <a:p>
            <a:pPr lvl="1"/>
            <a:r>
              <a:rPr lang="en-US" dirty="0" smtClean="0"/>
              <a:t>Figure </a:t>
            </a:r>
            <a:r>
              <a:rPr lang="en-US" dirty="0"/>
              <a:t>out what the variables are that define the rows </a:t>
            </a:r>
            <a:r>
              <a:rPr lang="en-US" dirty="0" smtClean="0"/>
              <a:t>and columns </a:t>
            </a:r>
            <a:r>
              <a:rPr lang="en-US" dirty="0"/>
              <a:t>of the table. </a:t>
            </a:r>
            <a:endParaRPr lang="en-US" dirty="0" smtClean="0"/>
          </a:p>
          <a:p>
            <a:pPr lvl="1"/>
            <a:r>
              <a:rPr lang="en-US" dirty="0" smtClean="0"/>
              <a:t>Figure </a:t>
            </a:r>
            <a:r>
              <a:rPr lang="en-US" dirty="0"/>
              <a:t>out what the individual </a:t>
            </a:r>
            <a:r>
              <a:rPr lang="en-US" dirty="0" smtClean="0"/>
              <a:t>cell values </a:t>
            </a:r>
            <a:r>
              <a:rPr lang="en-US" dirty="0"/>
              <a:t>represent. Sometimes they will be the number of cases </a:t>
            </a:r>
            <a:r>
              <a:rPr lang="en-US" dirty="0" smtClean="0"/>
              <a:t>that take </a:t>
            </a:r>
            <a:r>
              <a:rPr lang="en-US" dirty="0"/>
              <a:t>on the particular row and column values; other times the </a:t>
            </a:r>
            <a:r>
              <a:rPr lang="en-US" dirty="0" smtClean="0"/>
              <a:t>cell values </a:t>
            </a:r>
            <a:r>
              <a:rPr lang="en-US" dirty="0"/>
              <a:t>will be proportions (ranging from 0 to 1.0) or </a:t>
            </a:r>
            <a:r>
              <a:rPr lang="en-US" dirty="0" smtClean="0"/>
              <a:t>percentages    </a:t>
            </a:r>
            <a:r>
              <a:rPr lang="en-US" dirty="0"/>
              <a:t>(ranging from 0 to 100).  If this is the case, it is critical </a:t>
            </a:r>
            <a:r>
              <a:rPr lang="en-US" dirty="0" smtClean="0"/>
              <a:t>that you </a:t>
            </a:r>
            <a:r>
              <a:rPr lang="en-US" dirty="0"/>
              <a:t>figure out whether the researcher calculated the percentages </a:t>
            </a:r>
            <a:r>
              <a:rPr lang="en-US" dirty="0" smtClean="0"/>
              <a:t>or </a:t>
            </a:r>
            <a:r>
              <a:rPr lang="en-US" dirty="0"/>
              <a:t>proportions for the entire table or for each column or row</a:t>
            </a:r>
            <a:r>
              <a:rPr lang="en-US" dirty="0" smtClean="0"/>
              <a:t>.</a:t>
            </a:r>
          </a:p>
          <a:p>
            <a:pPr lvl="1"/>
            <a:r>
              <a:rPr lang="en-US" dirty="0" smtClean="0"/>
              <a:t>Figure </a:t>
            </a:r>
            <a:r>
              <a:rPr lang="en-US" dirty="0"/>
              <a:t>out what, if any, general patterns you see in </a:t>
            </a:r>
            <a:r>
              <a:rPr lang="en-US" dirty="0" smtClean="0"/>
              <a:t>the table.</a:t>
            </a:r>
            <a:endParaRPr lang="en-US" dirty="0"/>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Union households and vote in the 2008 U.S</a:t>
            </a:r>
            <a:r>
              <a:rPr lang="en-US" dirty="0" smtClean="0"/>
              <a:t>. </a:t>
            </a:r>
            <a:r>
              <a:rPr lang="en-US" dirty="0"/>
              <a:t>presidential election</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337" y="2286000"/>
            <a:ext cx="688132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Gender and vote in the 2008 U.S. presidential </a:t>
            </a:r>
            <a:r>
              <a:rPr lang="en-US" sz="2800" dirty="0" smtClean="0"/>
              <a:t/>
            </a:r>
            <a:br>
              <a:rPr lang="en-US" sz="2800" dirty="0" smtClean="0"/>
            </a:br>
            <a:r>
              <a:rPr lang="en-US" sz="2800" dirty="0" smtClean="0"/>
              <a:t>election</a:t>
            </a:r>
            <a:r>
              <a:rPr lang="en-US" sz="2800" dirty="0"/>
              <a:t>: Hypothetical scenario</a:t>
            </a:r>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r>
              <a:rPr lang="en-US" dirty="0" smtClean="0"/>
              <a:t>What </a:t>
            </a:r>
            <a:r>
              <a:rPr lang="en-US" dirty="0"/>
              <a:t>we would expect to find if there was no relationship between these two variables? </a:t>
            </a:r>
            <a:endParaRPr lang="en-US" dirty="0" smtClean="0"/>
          </a:p>
          <a:p>
            <a:r>
              <a:rPr lang="en-US" dirty="0" smtClean="0"/>
              <a:t>In other words, what values should replace </a:t>
            </a:r>
            <a:r>
              <a:rPr lang="en-US" dirty="0"/>
              <a:t>the question marks in this table if there were no </a:t>
            </a:r>
            <a:r>
              <a:rPr lang="en-US" dirty="0" smtClean="0"/>
              <a:t>relationship </a:t>
            </a:r>
            <a:r>
              <a:rPr lang="en-US" dirty="0"/>
              <a:t>between our independent variable </a:t>
            </a:r>
            <a:r>
              <a:rPr lang="en-US" dirty="0" smtClean="0"/>
              <a:t>(X) and </a:t>
            </a:r>
            <a:r>
              <a:rPr lang="en-US" dirty="0"/>
              <a:t>dependent variable </a:t>
            </a:r>
            <a:r>
              <a:rPr lang="en-US" dirty="0" smtClean="0"/>
              <a:t>(Y)?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1752600"/>
            <a:ext cx="44386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Gender and vote in the 2008 U.S. presidential </a:t>
            </a:r>
            <a:r>
              <a:rPr lang="en-US" sz="2400" dirty="0" smtClean="0"/>
              <a:t>election: Expectations </a:t>
            </a:r>
            <a:r>
              <a:rPr lang="en-US" sz="2400" dirty="0"/>
              <a:t>for hypothetical scenario </a:t>
            </a:r>
            <a:r>
              <a:rPr lang="en-US" sz="2400" dirty="0" smtClean="0"/>
              <a:t/>
            </a:r>
            <a:br>
              <a:rPr lang="en-US" sz="2400" dirty="0" smtClean="0"/>
            </a:br>
            <a:r>
              <a:rPr lang="en-US" sz="2400" dirty="0" smtClean="0"/>
              <a:t>if </a:t>
            </a:r>
            <a:r>
              <a:rPr lang="en-US" sz="2400" dirty="0"/>
              <a:t>there were </a:t>
            </a:r>
            <a:r>
              <a:rPr lang="en-US" sz="2400" dirty="0" smtClean="0"/>
              <a:t>no relationship</a:t>
            </a:r>
            <a:endParaRPr lang="en-US" sz="24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2705100"/>
            <a:ext cx="43243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 and vote in the 2008 U.S</a:t>
            </a:r>
            <a:r>
              <a:rPr lang="en-US" dirty="0" smtClean="0"/>
              <a:t>. </a:t>
            </a:r>
            <a:r>
              <a:rPr lang="en-US" dirty="0"/>
              <a:t>presidential election</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747963"/>
            <a:ext cx="53054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Gender and vote in the 2008 U.S. presidential election: Calculating the expected cell values if gender </a:t>
            </a:r>
            <a:r>
              <a:rPr lang="en-US" sz="2400" dirty="0" smtClean="0"/>
              <a:t/>
            </a:r>
            <a:br>
              <a:rPr lang="en-US" sz="2400" dirty="0" smtClean="0"/>
            </a:br>
            <a:r>
              <a:rPr lang="en-US" sz="2400" dirty="0" smtClean="0"/>
              <a:t>and </a:t>
            </a:r>
            <a:r>
              <a:rPr lang="en-US" sz="2400" dirty="0"/>
              <a:t>presidential vote are unrelated</a:t>
            </a: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2476500"/>
            <a:ext cx="61531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 and vote in the 2008 U.S</a:t>
            </a:r>
            <a:r>
              <a:rPr lang="en-US" dirty="0" smtClean="0"/>
              <a:t>. </a:t>
            </a:r>
            <a:r>
              <a:rPr lang="en-US" dirty="0"/>
              <a:t>presidential election</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8" y="2681288"/>
            <a:ext cx="45815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a:t>
            </a:r>
            <a:r>
              <a:rPr lang="en-US" dirty="0" smtClean="0"/>
              <a:t>7 Outline</a:t>
            </a: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Bivariate </a:t>
            </a:r>
            <a:r>
              <a:rPr lang="en-US" dirty="0"/>
              <a:t>Hypothesis Tests and Establishing Causal </a:t>
            </a:r>
            <a:r>
              <a:rPr lang="en-US" dirty="0" smtClean="0"/>
              <a:t>Relationships</a:t>
            </a:r>
            <a:endParaRPr lang="en-US" dirty="0"/>
          </a:p>
          <a:p>
            <a:r>
              <a:rPr lang="en-US" dirty="0" smtClean="0"/>
              <a:t>Choosing </a:t>
            </a:r>
            <a:r>
              <a:rPr lang="en-US" dirty="0"/>
              <a:t>the Right Bivariate Hypothesis Test </a:t>
            </a:r>
            <a:endParaRPr lang="en-US" dirty="0" smtClean="0"/>
          </a:p>
          <a:p>
            <a:r>
              <a:rPr lang="en-US" dirty="0" smtClean="0"/>
              <a:t>All </a:t>
            </a:r>
            <a:r>
              <a:rPr lang="en-US" dirty="0"/>
              <a:t>Roads Lead to </a:t>
            </a:r>
            <a:r>
              <a:rPr lang="en-US" dirty="0" smtClean="0"/>
              <a:t>p</a:t>
            </a:r>
            <a:endParaRPr lang="en-US" dirty="0"/>
          </a:p>
          <a:p>
            <a:r>
              <a:rPr lang="en-US" dirty="0" smtClean="0"/>
              <a:t>Three </a:t>
            </a:r>
            <a:r>
              <a:rPr lang="en-US" dirty="0"/>
              <a:t>Bivariate Hypothesis Tests</a:t>
            </a:r>
          </a:p>
        </p:txBody>
      </p:sp>
    </p:spTree>
    <p:extLst>
      <p:ext uri="{BB962C8B-B14F-4D97-AF65-F5344CB8AC3E}">
        <p14:creationId xmlns:p14="http://schemas.microsoft.com/office/powerpoint/2010/main" val="3846911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 and vote in the 2008 U.S</a:t>
            </a:r>
            <a:r>
              <a:rPr lang="en-US" dirty="0" smtClean="0"/>
              <a:t>. </a:t>
            </a:r>
            <a:r>
              <a:rPr lang="en-US" dirty="0"/>
              <a:t>presidential election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Among </a:t>
                </a:r>
                <a:r>
                  <a:rPr lang="en-US" dirty="0"/>
                  <a:t>males, the proportion observed voting for Obama is lower than what we would expect if there were no relationship between the two variables.  Also, among males, the proportion voting for McCain is higher than what we would expect if there were no relationship.  </a:t>
                </a:r>
                <a:endParaRPr lang="en-US" dirty="0" smtClean="0"/>
              </a:p>
              <a:p>
                <a:r>
                  <a:rPr lang="en-US" dirty="0" smtClean="0"/>
                  <a:t>For </a:t>
                </a:r>
                <a:r>
                  <a:rPr lang="en-US" dirty="0"/>
                  <a:t>females this pattern is reversed</a:t>
                </a:r>
                <a:r>
                  <a:rPr lang="en-US" dirty="0" smtClean="0"/>
                  <a:t>.</a:t>
                </a:r>
                <a:endParaRPr lang="en-US" dirty="0"/>
              </a:p>
              <a:p>
                <a:r>
                  <a:rPr lang="en-US" dirty="0" smtClean="0"/>
                  <a:t>The </a:t>
                </a:r>
                <a:r>
                  <a:rPr lang="en-US" dirty="0"/>
                  <a:t>pattern of these differences is in line with the theory that women support Democratic Party candidates more than men do</a:t>
                </a:r>
                <a:r>
                  <a:rPr lang="en-US" dirty="0" smtClean="0"/>
                  <a:t>.</a:t>
                </a:r>
              </a:p>
              <a:p>
                <a:r>
                  <a:rPr lang="en-US" dirty="0" smtClean="0"/>
                  <a:t>To </a:t>
                </a:r>
                <a:r>
                  <a:rPr lang="en-US" dirty="0"/>
                  <a:t>assess whether or not these differences are statistically significant, we turn to the </a:t>
                </a:r>
                <a:r>
                  <a:rPr lang="en-US" dirty="0" smtClean="0"/>
                  <a:t>chi-squared (</a:t>
                </a:r>
                <a14:m>
                  <m:oMath xmlns:m="http://schemas.openxmlformats.org/officeDocument/2006/math">
                    <m:r>
                      <a:rPr lang="en-US" i="1" smtClean="0">
                        <a:latin typeface="Cambria Math"/>
                        <a:ea typeface="Cambria Math"/>
                      </a:rPr>
                      <m:t>𝜒</m:t>
                    </m:r>
                    <m:r>
                      <a:rPr lang="en-US" b="0" i="1" baseline="30000" smtClean="0">
                        <a:latin typeface="Cambria Math"/>
                        <a:ea typeface="Cambria Math"/>
                      </a:rPr>
                      <m:t>2</m:t>
                    </m:r>
                  </m:oMath>
                </a14:m>
                <a:r>
                  <a:rPr lang="en-US" dirty="0" smtClean="0"/>
                  <a:t>) </a:t>
                </a:r>
                <a:r>
                  <a:rPr lang="en-US" dirty="0"/>
                  <a:t>test for tabular association.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424" y="1828800"/>
            <a:ext cx="61436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The </a:t>
                </a:r>
                <a14:m>
                  <m:oMath xmlns:m="http://schemas.openxmlformats.org/officeDocument/2006/math">
                    <m:r>
                      <a:rPr lang="en-US" i="1">
                        <a:latin typeface="Cambria Math"/>
                        <a:ea typeface="Cambria Math"/>
                      </a:rPr>
                      <m:t>𝜒</m:t>
                    </m:r>
                    <m:r>
                      <a:rPr lang="en-US" i="1" baseline="30000">
                        <a:latin typeface="Cambria Math"/>
                        <a:ea typeface="Cambria Math"/>
                      </a:rPr>
                      <m:t>2</m:t>
                    </m:r>
                  </m:oMath>
                </a14:m>
                <a:r>
                  <a:rPr lang="en-US" dirty="0"/>
                  <a:t> test for </a:t>
                </a:r>
                <a:r>
                  <a:rPr lang="en-US" dirty="0" smtClean="0"/>
                  <a:t/>
                </a:r>
                <a:br>
                  <a:rPr lang="en-US" dirty="0" smtClean="0"/>
                </a:br>
                <a:r>
                  <a:rPr lang="en-US" dirty="0" smtClean="0"/>
                  <a:t>tabular </a:t>
                </a:r>
                <a:r>
                  <a:rPr lang="en-US" dirty="0"/>
                  <a:t>association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55000" lnSpcReduction="20000"/>
              </a:bodyPr>
              <a:lstStyle/>
              <a:p>
                <a:r>
                  <a:rPr lang="en-US" dirty="0" smtClean="0"/>
                  <a:t>The </a:t>
                </a:r>
                <a:r>
                  <a:rPr lang="en-US" dirty="0"/>
                  <a:t>formula for the </a:t>
                </a:r>
                <a14:m>
                  <m:oMath xmlns:m="http://schemas.openxmlformats.org/officeDocument/2006/math">
                    <m:r>
                      <a:rPr lang="en-US" i="1">
                        <a:latin typeface="Cambria Math"/>
                        <a:ea typeface="Cambria Math"/>
                      </a:rPr>
                      <m:t>𝜒</m:t>
                    </m:r>
                    <m:r>
                      <a:rPr lang="en-US" i="1" baseline="30000">
                        <a:latin typeface="Cambria Math"/>
                        <a:ea typeface="Cambria Math"/>
                      </a:rPr>
                      <m:t>2</m:t>
                    </m:r>
                  </m:oMath>
                </a14:m>
                <a:r>
                  <a:rPr lang="en-US" dirty="0"/>
                  <a:t> statistic </a:t>
                </a:r>
                <a:r>
                  <a:rPr lang="en-US" dirty="0" smtClean="0"/>
                  <a:t>is</a:t>
                </a:r>
              </a:p>
              <a:p>
                <a:endParaRPr lang="en-US" dirty="0"/>
              </a:p>
              <a:p>
                <a:endParaRPr lang="en-US" dirty="0" smtClean="0"/>
              </a:p>
              <a:p>
                <a:endParaRPr lang="en-US" dirty="0" smtClean="0"/>
              </a:p>
              <a:p>
                <a:endParaRPr lang="en-US" dirty="0"/>
              </a:p>
              <a:p>
                <a:r>
                  <a:rPr lang="en-US" dirty="0" smtClean="0"/>
                  <a:t>The </a:t>
                </a:r>
                <a:r>
                  <a:rPr lang="en-US" dirty="0"/>
                  <a:t>summation sign in this formula signifies that we </a:t>
                </a:r>
                <a:r>
                  <a:rPr lang="en-US" dirty="0" smtClean="0"/>
                  <a:t>sum over </a:t>
                </a:r>
                <a:r>
                  <a:rPr lang="en-US" dirty="0"/>
                  <a:t>each cell in the table; so a </a:t>
                </a:r>
                <a:r>
                  <a:rPr lang="en-US" dirty="0" smtClean="0"/>
                  <a:t>2x2 </a:t>
                </a:r>
                <a:r>
                  <a:rPr lang="en-US" dirty="0"/>
                  <a:t>table would have </a:t>
                </a:r>
                <a:r>
                  <a:rPr lang="en-US" dirty="0" smtClean="0"/>
                  <a:t>four cells </a:t>
                </a:r>
                <a:r>
                  <a:rPr lang="en-US" dirty="0"/>
                  <a:t>to add up</a:t>
                </a:r>
                <a:r>
                  <a:rPr lang="en-US" dirty="0" smtClean="0"/>
                  <a:t>.</a:t>
                </a:r>
              </a:p>
              <a:p>
                <a:r>
                  <a:rPr lang="en-US" dirty="0" smtClean="0"/>
                  <a:t>If </a:t>
                </a:r>
                <a:r>
                  <a:rPr lang="en-US" dirty="0"/>
                  <a:t>we think about an individual cell's </a:t>
                </a:r>
                <a:r>
                  <a:rPr lang="en-US" dirty="0" smtClean="0"/>
                  <a:t>contribution to </a:t>
                </a:r>
                <a:r>
                  <a:rPr lang="en-US" dirty="0"/>
                  <a:t>this formula, we can see the underlying logic of the </a:t>
                </a:r>
                <a14:m>
                  <m:oMath xmlns:m="http://schemas.openxmlformats.org/officeDocument/2006/math">
                    <m:r>
                      <a:rPr lang="en-US" i="1">
                        <a:latin typeface="Cambria Math"/>
                        <a:ea typeface="Cambria Math"/>
                      </a:rPr>
                      <m:t>𝜒</m:t>
                    </m:r>
                    <m:r>
                      <a:rPr lang="en-US" i="1" baseline="30000">
                        <a:latin typeface="Cambria Math"/>
                        <a:ea typeface="Cambria Math"/>
                      </a:rPr>
                      <m:t>2</m:t>
                    </m:r>
                  </m:oMath>
                </a14:m>
                <a:r>
                  <a:rPr lang="en-US" dirty="0" smtClean="0"/>
                  <a:t> test</a:t>
                </a:r>
                <a:r>
                  <a:rPr lang="en-US" dirty="0"/>
                  <a:t>. </a:t>
                </a:r>
                <a:endParaRPr lang="en-US" dirty="0" smtClean="0"/>
              </a:p>
              <a:p>
                <a:pPr lvl="1"/>
                <a:r>
                  <a:rPr lang="en-US" dirty="0" smtClean="0"/>
                  <a:t>If </a:t>
                </a:r>
                <a:r>
                  <a:rPr lang="en-US" dirty="0"/>
                  <a:t>the value observed, </a:t>
                </a:r>
                <a:r>
                  <a:rPr lang="en-US" dirty="0" smtClean="0"/>
                  <a:t>O, </a:t>
                </a:r>
                <a:r>
                  <a:rPr lang="en-US" dirty="0"/>
                  <a:t>is exactly equal to </a:t>
                </a:r>
                <a:r>
                  <a:rPr lang="en-US" dirty="0" smtClean="0"/>
                  <a:t>the expected </a:t>
                </a:r>
                <a:r>
                  <a:rPr lang="en-US" dirty="0"/>
                  <a:t>value if there were no relationship between the </a:t>
                </a:r>
                <a:r>
                  <a:rPr lang="en-US" dirty="0" smtClean="0"/>
                  <a:t>two variables</a:t>
                </a:r>
                <a:r>
                  <a:rPr lang="en-US" dirty="0"/>
                  <a:t>, </a:t>
                </a:r>
                <a:r>
                  <a:rPr lang="en-US" dirty="0" smtClean="0"/>
                  <a:t>E, </a:t>
                </a:r>
                <a:r>
                  <a:rPr lang="en-US" dirty="0"/>
                  <a:t>then we would get a contribution of zero </a:t>
                </a:r>
                <a:r>
                  <a:rPr lang="en-US" dirty="0" smtClean="0"/>
                  <a:t>from that </a:t>
                </a:r>
                <a:r>
                  <a:rPr lang="en-US" dirty="0"/>
                  <a:t>cell to the overall formula (because </a:t>
                </a:r>
                <a:r>
                  <a:rPr lang="en-US" dirty="0" smtClean="0"/>
                  <a:t>O-E would </a:t>
                </a:r>
                <a:r>
                  <a:rPr lang="en-US" dirty="0"/>
                  <a:t>be zero). </a:t>
                </a:r>
                <a:endParaRPr lang="en-US" dirty="0" smtClean="0"/>
              </a:p>
              <a:p>
                <a:pPr lvl="1"/>
                <a:r>
                  <a:rPr lang="en-US" dirty="0" smtClean="0"/>
                  <a:t>If </a:t>
                </a:r>
                <a:r>
                  <a:rPr lang="en-US" dirty="0"/>
                  <a:t>all observed values were exactly equal </a:t>
                </a:r>
                <a:r>
                  <a:rPr lang="en-US" dirty="0" smtClean="0"/>
                  <a:t>to the </a:t>
                </a:r>
                <a:r>
                  <a:rPr lang="en-US" dirty="0"/>
                  <a:t>values that we expect if there were no relationship between </a:t>
                </a:r>
                <a:r>
                  <a:rPr lang="en-US" dirty="0" smtClean="0"/>
                  <a:t>the two </a:t>
                </a:r>
                <a:r>
                  <a:rPr lang="en-US" dirty="0"/>
                  <a:t>variables, then </a:t>
                </a:r>
                <a14:m>
                  <m:oMath xmlns:m="http://schemas.openxmlformats.org/officeDocument/2006/math">
                    <m:r>
                      <a:rPr lang="en-US" i="1">
                        <a:latin typeface="Cambria Math"/>
                        <a:ea typeface="Cambria Math"/>
                      </a:rPr>
                      <m:t>𝜒</m:t>
                    </m:r>
                    <m:r>
                      <a:rPr lang="en-US" i="1" baseline="30000">
                        <a:latin typeface="Cambria Math"/>
                        <a:ea typeface="Cambria Math"/>
                      </a:rPr>
                      <m:t>2 </m:t>
                    </m:r>
                  </m:oMath>
                </a14:m>
                <a:r>
                  <a:rPr lang="en-US" dirty="0" smtClean="0"/>
                  <a:t>= 0. </a:t>
                </a:r>
                <a:endParaRPr lang="en-US" dirty="0" smtClean="0"/>
              </a:p>
              <a:p>
                <a:pPr lvl="1"/>
                <a:r>
                  <a:rPr lang="en-US" dirty="0" smtClean="0"/>
                  <a:t>The </a:t>
                </a:r>
                <a:r>
                  <a:rPr lang="en-US" dirty="0"/>
                  <a:t>more the </a:t>
                </a:r>
                <a:r>
                  <a:rPr lang="en-US" dirty="0" smtClean="0"/>
                  <a:t>O values differ </a:t>
                </a:r>
                <a:r>
                  <a:rPr lang="en-US" dirty="0"/>
                  <a:t>from the </a:t>
                </a:r>
                <a:r>
                  <a:rPr lang="en-US" dirty="0" smtClean="0"/>
                  <a:t>E </a:t>
                </a:r>
                <a:r>
                  <a:rPr lang="en-US" dirty="0"/>
                  <a:t>values, the greater the value will be </a:t>
                </a:r>
                <a:r>
                  <a:rPr lang="en-US" dirty="0" smtClean="0"/>
                  <a:t>for </a:t>
                </a:r>
                <a14:m>
                  <m:oMath xmlns:m="http://schemas.openxmlformats.org/officeDocument/2006/math">
                    <m:r>
                      <a:rPr lang="en-US" i="1">
                        <a:latin typeface="Cambria Math"/>
                        <a:ea typeface="Cambria Math"/>
                      </a:rPr>
                      <m:t>𝜒</m:t>
                    </m:r>
                    <m:r>
                      <a:rPr lang="en-US" i="1" baseline="30000">
                        <a:latin typeface="Cambria Math"/>
                        <a:ea typeface="Cambria Math"/>
                      </a:rPr>
                      <m:t>2</m:t>
                    </m:r>
                  </m:oMath>
                </a14:m>
                <a:r>
                  <a:rPr lang="en-US" dirty="0"/>
                  <a:t>. </a:t>
                </a:r>
                <a:endParaRPr lang="en-US" dirty="0" smtClean="0"/>
              </a:p>
              <a:p>
                <a:pPr lvl="1"/>
                <a:r>
                  <a:rPr lang="en-US" dirty="0" smtClean="0"/>
                  <a:t>Because </a:t>
                </a:r>
                <a:r>
                  <a:rPr lang="en-US" dirty="0"/>
                  <a:t>the numerator on the right-hand side of the </a:t>
                </a:r>
                <a14:m>
                  <m:oMath xmlns:m="http://schemas.openxmlformats.org/officeDocument/2006/math">
                    <m:r>
                      <a:rPr lang="en-US" i="1">
                        <a:latin typeface="Cambria Math"/>
                        <a:ea typeface="Cambria Math"/>
                      </a:rPr>
                      <m:t>𝜒</m:t>
                    </m:r>
                    <m:r>
                      <a:rPr lang="en-US" i="1" baseline="30000">
                        <a:latin typeface="Cambria Math"/>
                        <a:ea typeface="Cambria Math"/>
                      </a:rPr>
                      <m:t>2</m:t>
                    </m:r>
                  </m:oMath>
                </a14:m>
                <a:r>
                  <a:rPr lang="en-US" dirty="0"/>
                  <a:t> formula </a:t>
                </a:r>
                <a:r>
                  <a:rPr lang="en-US" dirty="0" smtClean="0"/>
                  <a:t>(O - E) </a:t>
                </a:r>
                <a:r>
                  <a:rPr lang="en-US" dirty="0"/>
                  <a:t>is squared, any difference between </a:t>
                </a:r>
                <a:r>
                  <a:rPr lang="en-US" dirty="0" smtClean="0"/>
                  <a:t>O </a:t>
                </a:r>
                <a:r>
                  <a:rPr lang="en-US" dirty="0"/>
                  <a:t>and </a:t>
                </a:r>
                <a:r>
                  <a:rPr lang="en-US" dirty="0" smtClean="0"/>
                  <a:t>E </a:t>
                </a:r>
                <a:r>
                  <a:rPr lang="en-US" dirty="0"/>
                  <a:t>will contribute positively to the overall </a:t>
                </a:r>
                <a14:m>
                  <m:oMath xmlns:m="http://schemas.openxmlformats.org/officeDocument/2006/math">
                    <m:r>
                      <a:rPr lang="en-US" i="1">
                        <a:latin typeface="Cambria Math"/>
                        <a:ea typeface="Cambria Math"/>
                      </a:rPr>
                      <m:t>𝜒</m:t>
                    </m:r>
                    <m:r>
                      <a:rPr lang="en-US" i="1" baseline="30000">
                        <a:latin typeface="Cambria Math"/>
                        <a:ea typeface="Cambria Math"/>
                      </a:rPr>
                      <m:t>2</m:t>
                    </m:r>
                  </m:oMath>
                </a14:m>
                <a:r>
                  <a:rPr lang="en-US" dirty="0"/>
                  <a:t> value</a:t>
                </a:r>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44" t="-1752"/>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133600"/>
            <a:ext cx="20955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𝜒</a:t>
            </a:r>
            <a:r>
              <a:rPr lang="en-US" dirty="0" smtClean="0"/>
              <a:t>2 calculation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47500" lnSpcReduction="20000"/>
              </a:bodyPr>
              <a:lstStyle/>
              <a:p>
                <a:r>
                  <a:rPr lang="en-US" dirty="0" smtClean="0"/>
                  <a:t>Here </a:t>
                </a:r>
                <a:r>
                  <a:rPr lang="en-US" dirty="0"/>
                  <a:t>are the calculations for </a:t>
                </a:r>
                <a14:m>
                  <m:oMath xmlns:m="http://schemas.openxmlformats.org/officeDocument/2006/math">
                    <m:r>
                      <a:rPr lang="en-US" i="1">
                        <a:latin typeface="Cambria Math"/>
                        <a:ea typeface="Cambria Math"/>
                      </a:rPr>
                      <m:t>𝜒</m:t>
                    </m:r>
                    <m:r>
                      <a:rPr lang="en-US" i="1" baseline="30000">
                        <a:latin typeface="Cambria Math"/>
                        <a:ea typeface="Cambria Math"/>
                      </a:rPr>
                      <m:t>2 </m:t>
                    </m:r>
                  </m:oMath>
                </a14:m>
                <a:r>
                  <a:rPr lang="en-US" dirty="0" smtClean="0"/>
                  <a:t> for </a:t>
                </a:r>
                <a:r>
                  <a:rPr lang="en-US" dirty="0"/>
                  <a:t>our gender and voting example:</a:t>
                </a: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r>
                  <a:rPr lang="en-US" dirty="0" smtClean="0"/>
                  <a:t>We </a:t>
                </a:r>
                <a:r>
                  <a:rPr lang="en-US" dirty="0"/>
                  <a:t>need to compare that 19.79 with some predetermined standard, called a </a:t>
                </a:r>
                <a:r>
                  <a:rPr lang="en-US" dirty="0" smtClean="0"/>
                  <a:t>critical value</a:t>
                </a:r>
                <a:r>
                  <a:rPr lang="en-US" dirty="0"/>
                  <a:t>, </a:t>
                </a:r>
                <a:r>
                  <a:rPr lang="en-US" dirty="0" smtClean="0"/>
                  <a:t>of </a:t>
                </a:r>
                <a14:m>
                  <m:oMath xmlns:m="http://schemas.openxmlformats.org/officeDocument/2006/math">
                    <m:r>
                      <a:rPr lang="en-US" i="1">
                        <a:latin typeface="Cambria Math"/>
                        <a:ea typeface="Cambria Math"/>
                      </a:rPr>
                      <m:t>𝜒</m:t>
                    </m:r>
                    <m:r>
                      <a:rPr lang="en-US" i="1" baseline="30000">
                        <a:latin typeface="Cambria Math"/>
                        <a:ea typeface="Cambria Math"/>
                      </a:rPr>
                      <m:t>2</m:t>
                    </m:r>
                  </m:oMath>
                </a14:m>
                <a:r>
                  <a:rPr lang="en-US" dirty="0" smtClean="0"/>
                  <a:t>.</a:t>
                </a:r>
                <a:endParaRPr lang="en-US" dirty="0"/>
              </a:p>
              <a:p>
                <a:r>
                  <a:rPr lang="en-US" dirty="0" smtClean="0"/>
                  <a:t>If </a:t>
                </a:r>
                <a:r>
                  <a:rPr lang="en-US" dirty="0"/>
                  <a:t>our calculated value is greater than </a:t>
                </a:r>
                <a:r>
                  <a:rPr lang="en-US" dirty="0" smtClean="0"/>
                  <a:t>the critical </a:t>
                </a:r>
                <a:r>
                  <a:rPr lang="en-US" dirty="0"/>
                  <a:t>value, then we conclude that there is a </a:t>
                </a:r>
                <a:r>
                  <a:rPr lang="en-US" dirty="0" smtClean="0"/>
                  <a:t>relationship between </a:t>
                </a:r>
                <a:r>
                  <a:rPr lang="en-US" dirty="0"/>
                  <a:t>the two variables; and if the calculated value is less </a:t>
                </a:r>
                <a:r>
                  <a:rPr lang="en-US" dirty="0" smtClean="0"/>
                  <a:t>than the </a:t>
                </a:r>
                <a:r>
                  <a:rPr lang="en-US" dirty="0"/>
                  <a:t>critical value, we cannot make such a conclusion. </a:t>
                </a:r>
              </a:p>
              <a:p>
                <a:r>
                  <a:rPr lang="en-US" dirty="0" smtClean="0"/>
                  <a:t>To </a:t>
                </a:r>
                <a:r>
                  <a:rPr lang="en-US" dirty="0"/>
                  <a:t>make this evaluation, we need a piece of information known as the </a:t>
                </a:r>
                <a:r>
                  <a:rPr lang="en-US" dirty="0" smtClean="0"/>
                  <a:t>“degrees </a:t>
                </a:r>
                <a:r>
                  <a:rPr lang="en-US" dirty="0"/>
                  <a:t>of </a:t>
                </a:r>
                <a:r>
                  <a:rPr lang="en-US" dirty="0" smtClean="0"/>
                  <a:t>freedom” </a:t>
                </a:r>
                <a:r>
                  <a:rPr lang="en-US" dirty="0"/>
                  <a:t>(</a:t>
                </a:r>
                <a:r>
                  <a:rPr lang="en-US" dirty="0" err="1"/>
                  <a:t>df's</a:t>
                </a:r>
                <a:r>
                  <a:rPr lang="en-US" dirty="0"/>
                  <a:t>) for </a:t>
                </a:r>
                <a:r>
                  <a:rPr lang="en-US" dirty="0" smtClean="0"/>
                  <a:t>our test</a:t>
                </a:r>
                <a:r>
                  <a:rPr lang="en-US" dirty="0"/>
                  <a:t>.  </a:t>
                </a:r>
                <a:r>
                  <a:rPr lang="en-US" dirty="0" err="1" smtClean="0"/>
                  <a:t>df</a:t>
                </a:r>
                <a:r>
                  <a:rPr lang="en-US" dirty="0" smtClean="0"/>
                  <a:t> = (</a:t>
                </a:r>
                <a:r>
                  <a:rPr lang="en-US" dirty="0"/>
                  <a:t>r-1)(c-1</a:t>
                </a:r>
                <a:r>
                  <a:rPr lang="en-US" dirty="0" smtClean="0"/>
                  <a:t>), </a:t>
                </a:r>
                <a:r>
                  <a:rPr lang="en-US" dirty="0"/>
                  <a:t>where </a:t>
                </a:r>
                <a:r>
                  <a:rPr lang="en-US" dirty="0" smtClean="0"/>
                  <a:t>r </a:t>
                </a:r>
                <a:r>
                  <a:rPr lang="en-US" dirty="0"/>
                  <a:t>is the number of rows in the </a:t>
                </a:r>
                <a:r>
                  <a:rPr lang="en-US" dirty="0" smtClean="0"/>
                  <a:t>table, and c </a:t>
                </a:r>
                <a:r>
                  <a:rPr lang="en-US" dirty="0"/>
                  <a:t>is the number of columns in the table. In our table there are two rows and </a:t>
                </a:r>
                <a:r>
                  <a:rPr lang="en-US" dirty="0" smtClean="0"/>
                  <a:t>two columns</a:t>
                </a:r>
                <a:r>
                  <a:rPr lang="en-US" dirty="0"/>
                  <a:t>, so </a:t>
                </a:r>
                <a:r>
                  <a:rPr lang="en-US" dirty="0" smtClean="0"/>
                  <a:t>(</a:t>
                </a:r>
                <a:r>
                  <a:rPr lang="en-US" dirty="0"/>
                  <a:t>2-1)(2-1) = </a:t>
                </a:r>
                <a:r>
                  <a:rPr lang="en-US" dirty="0" smtClean="0"/>
                  <a:t>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 t="-1078" r="-296"/>
                </a:stretch>
              </a:blipFill>
            </p:spPr>
            <p:txBody>
              <a:bodyPr/>
              <a:lstStyle/>
              <a:p>
                <a:r>
                  <a:rPr lang="en-US">
                    <a:noFill/>
                  </a:rPr>
                  <a:t> </a:t>
                </a:r>
              </a:p>
            </p:txBody>
          </p:sp>
        </mc:Fallback>
      </mc:AlternateContent>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0392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From </a:t>
                </a:r>
                <a14:m>
                  <m:oMath xmlns:m="http://schemas.openxmlformats.org/officeDocument/2006/math">
                    <m:r>
                      <a:rPr lang="en-US" i="1">
                        <a:latin typeface="Cambria Math"/>
                        <a:ea typeface="Cambria Math"/>
                      </a:rPr>
                      <m:t>𝜒</m:t>
                    </m:r>
                    <m:r>
                      <a:rPr lang="en-US" i="1" baseline="30000">
                        <a:latin typeface="Cambria Math"/>
                        <a:ea typeface="Cambria Math"/>
                      </a:rPr>
                      <m:t>2 </m:t>
                    </m:r>
                  </m:oMath>
                </a14:m>
                <a:r>
                  <a:rPr lang="en-US" dirty="0"/>
                  <a:t>to statistical </a:t>
                </a:r>
                <a:r>
                  <a:rPr lang="en-US" dirty="0" smtClean="0"/>
                  <a:t>significance</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endParaRPr lang="en-US" dirty="0"/>
              </a:p>
              <a:p>
                <a:r>
                  <a:rPr lang="en-US" dirty="0" smtClean="0"/>
                  <a:t>You </a:t>
                </a:r>
                <a:r>
                  <a:rPr lang="en-US" dirty="0"/>
                  <a:t>can find a table with critical values of </a:t>
                </a:r>
                <a14:m>
                  <m:oMath xmlns:m="http://schemas.openxmlformats.org/officeDocument/2006/math">
                    <m:r>
                      <a:rPr lang="en-US" i="1">
                        <a:latin typeface="Cambria Math"/>
                        <a:ea typeface="Cambria Math"/>
                      </a:rPr>
                      <m:t>𝜒</m:t>
                    </m:r>
                    <m:r>
                      <a:rPr lang="en-US" i="1" baseline="30000">
                        <a:latin typeface="Cambria Math"/>
                        <a:ea typeface="Cambria Math"/>
                      </a:rPr>
                      <m:t>2</m:t>
                    </m:r>
                  </m:oMath>
                </a14:m>
                <a:r>
                  <a:rPr lang="en-US" dirty="0"/>
                  <a:t> in Appendix A. </a:t>
                </a:r>
                <a:endParaRPr lang="en-US" dirty="0" smtClean="0"/>
              </a:p>
              <a:p>
                <a:r>
                  <a:rPr lang="en-US" dirty="0" smtClean="0"/>
                  <a:t>If </a:t>
                </a:r>
                <a:r>
                  <a:rPr lang="en-US" dirty="0"/>
                  <a:t>we adopt the standard </a:t>
                </a:r>
                <a:r>
                  <a:rPr lang="en-US" dirty="0" smtClean="0"/>
                  <a:t>p-value </a:t>
                </a:r>
                <a:r>
                  <a:rPr lang="en-US" dirty="0"/>
                  <a:t>of .05, we see that </a:t>
                </a:r>
                <a:r>
                  <a:rPr lang="en-US" dirty="0" smtClean="0"/>
                  <a:t>the critical </a:t>
                </a:r>
                <a:r>
                  <a:rPr lang="en-US" dirty="0"/>
                  <a:t>value of </a:t>
                </a:r>
                <a14:m>
                  <m:oMath xmlns:m="http://schemas.openxmlformats.org/officeDocument/2006/math">
                    <m:r>
                      <a:rPr lang="en-US" i="1">
                        <a:latin typeface="Cambria Math"/>
                        <a:ea typeface="Cambria Math"/>
                      </a:rPr>
                      <m:t>𝜒</m:t>
                    </m:r>
                    <m:r>
                      <a:rPr lang="en-US" i="1" baseline="30000">
                        <a:latin typeface="Cambria Math"/>
                        <a:ea typeface="Cambria Math"/>
                      </a:rPr>
                      <m:t>2</m:t>
                    </m:r>
                  </m:oMath>
                </a14:m>
                <a:r>
                  <a:rPr lang="en-US" dirty="0"/>
                  <a:t> for </a:t>
                </a:r>
                <a:r>
                  <a:rPr lang="en-US" dirty="0" err="1" smtClean="0"/>
                  <a:t>df</a:t>
                </a:r>
                <a:r>
                  <a:rPr lang="en-US" dirty="0" smtClean="0"/>
                  <a:t> </a:t>
                </a:r>
                <a:r>
                  <a:rPr lang="en-US" dirty="0"/>
                  <a:t>= </a:t>
                </a:r>
                <a:r>
                  <a:rPr lang="en-US" dirty="0" smtClean="0"/>
                  <a:t>1 </a:t>
                </a:r>
                <a:r>
                  <a:rPr lang="en-US" dirty="0"/>
                  <a:t>is 3.841. </a:t>
                </a:r>
                <a:endParaRPr lang="en-US" dirty="0" smtClean="0"/>
              </a:p>
              <a:p>
                <a:r>
                  <a:rPr lang="en-US" dirty="0" smtClean="0"/>
                  <a:t>A </a:t>
                </a:r>
                <a:r>
                  <a:rPr lang="en-US" dirty="0"/>
                  <a:t>calculated </a:t>
                </a:r>
                <a14:m>
                  <m:oMath xmlns:m="http://schemas.openxmlformats.org/officeDocument/2006/math">
                    <m:r>
                      <a:rPr lang="en-US" i="1">
                        <a:latin typeface="Cambria Math"/>
                        <a:ea typeface="Cambria Math"/>
                      </a:rPr>
                      <m:t>𝜒</m:t>
                    </m:r>
                    <m:r>
                      <a:rPr lang="en-US" i="1" baseline="30000">
                        <a:latin typeface="Cambria Math"/>
                        <a:ea typeface="Cambria Math"/>
                      </a:rPr>
                      <m:t>2</m:t>
                    </m:r>
                  </m:oMath>
                </a14:m>
                <a:r>
                  <a:rPr lang="en-US" dirty="0"/>
                  <a:t> value of 19.79 is well over the minimum </a:t>
                </a:r>
                <a:r>
                  <a:rPr lang="en-US" dirty="0" smtClean="0"/>
                  <a:t>value needed </a:t>
                </a:r>
                <a:r>
                  <a:rPr lang="en-US" dirty="0"/>
                  <a:t>to achieve a </a:t>
                </a:r>
                <a:r>
                  <a:rPr lang="en-US" dirty="0" smtClean="0"/>
                  <a:t>p-value </a:t>
                </a:r>
                <a:r>
                  <a:rPr lang="en-US" dirty="0"/>
                  <a:t>of .05. </a:t>
                </a:r>
                <a:endParaRPr lang="en-US" dirty="0" smtClean="0"/>
              </a:p>
              <a:p>
                <a:r>
                  <a:rPr lang="en-US" dirty="0" smtClean="0"/>
                  <a:t>At </a:t>
                </a:r>
                <a:r>
                  <a:rPr lang="en-US" dirty="0"/>
                  <a:t>this point, we have established that the relationship between </a:t>
                </a:r>
                <a:r>
                  <a:rPr lang="en-US" dirty="0" smtClean="0"/>
                  <a:t>our two </a:t>
                </a:r>
                <a:r>
                  <a:rPr lang="en-US" dirty="0"/>
                  <a:t>variables meets a conventionally accepted standard </a:t>
                </a:r>
                <a:r>
                  <a:rPr lang="en-US" dirty="0" smtClean="0"/>
                  <a:t>of statistical </a:t>
                </a:r>
                <a:r>
                  <a:rPr lang="en-US" dirty="0"/>
                  <a:t>significance (i.e., </a:t>
                </a:r>
                <a:r>
                  <a:rPr lang="en-US" dirty="0" smtClean="0"/>
                  <a:t>p </a:t>
                </a:r>
                <a:r>
                  <a:rPr lang="en-US" dirty="0"/>
                  <a:t>&lt; .</a:t>
                </a:r>
                <a:r>
                  <a:rPr lang="en-US" dirty="0" smtClean="0"/>
                  <a:t>05).</a:t>
                </a:r>
              </a:p>
              <a:p>
                <a:r>
                  <a:rPr lang="en-US" dirty="0" smtClean="0"/>
                  <a:t>Although </a:t>
                </a:r>
                <a:r>
                  <a:rPr lang="en-US" dirty="0"/>
                  <a:t>this result is supportive of our hypothesis, we have not yet established a </a:t>
                </a:r>
                <a:r>
                  <a:rPr lang="en-US" dirty="0" smtClean="0"/>
                  <a:t>causal relationship </a:t>
                </a:r>
                <a:r>
                  <a:rPr lang="en-US" dirty="0"/>
                  <a:t>between gender and presidential voting. </a:t>
                </a:r>
                <a:endParaRPr lang="en-US" dirty="0" smtClean="0"/>
              </a:p>
              <a:p>
                <a:r>
                  <a:rPr lang="en-US" dirty="0" smtClean="0"/>
                  <a:t>With </a:t>
                </a:r>
                <a:r>
                  <a:rPr lang="en-US" dirty="0"/>
                  <a:t>a bivariate analysis, </a:t>
                </a:r>
                <a:r>
                  <a:rPr lang="en-US" dirty="0" smtClean="0"/>
                  <a:t>we cannot </a:t>
                </a:r>
                <a:r>
                  <a:rPr lang="en-US" dirty="0"/>
                  <a:t>know whether some other variable </a:t>
                </a:r>
                <a:r>
                  <a:rPr lang="en-US" dirty="0" smtClean="0"/>
                  <a:t>Z </a:t>
                </a:r>
                <a:r>
                  <a:rPr lang="en-US" dirty="0"/>
                  <a:t>is relevant because, </a:t>
                </a:r>
                <a:r>
                  <a:rPr lang="en-US" dirty="0" smtClean="0"/>
                  <a:t>by definition</a:t>
                </a:r>
                <a:r>
                  <a:rPr lang="en-US" dirty="0"/>
                  <a:t>, there are only two variables in such an analysis. </a:t>
                </a:r>
                <a:r>
                  <a:rPr lang="en-US" dirty="0" smtClean="0"/>
                  <a:t>So, until </a:t>
                </a:r>
                <a:r>
                  <a:rPr lang="en-US" dirty="0"/>
                  <a:t>we see evidence that </a:t>
                </a:r>
                <a:r>
                  <a:rPr lang="en-US" dirty="0" smtClean="0"/>
                  <a:t>Z </a:t>
                </a:r>
                <a:r>
                  <a:rPr lang="en-US" dirty="0"/>
                  <a:t>variables have been controlled </a:t>
                </a:r>
                <a:r>
                  <a:rPr lang="en-US" dirty="0" smtClean="0"/>
                  <a:t>for, our </a:t>
                </a:r>
                <a:r>
                  <a:rPr lang="en-US" dirty="0"/>
                  <a:t>scorecard for this causal claim is </a:t>
                </a:r>
                <a:r>
                  <a:rPr lang="en-US" dirty="0" smtClean="0"/>
                  <a:t>[y  </a:t>
                </a:r>
                <a:r>
                  <a:rPr lang="en-US" dirty="0" err="1" smtClean="0"/>
                  <a:t>y</a:t>
                </a:r>
                <a:r>
                  <a:rPr lang="en-US" dirty="0" smtClean="0"/>
                  <a:t>  </a:t>
                </a:r>
                <a:r>
                  <a:rPr lang="en-US" dirty="0" err="1" smtClean="0"/>
                  <a:t>y</a:t>
                </a:r>
                <a:r>
                  <a:rPr lang="en-US" dirty="0" smtClean="0"/>
                  <a:t>  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93"/>
                </a:stretch>
              </a:blipFill>
            </p:spPr>
            <p:txBody>
              <a:bodyPr/>
              <a:lstStyle/>
              <a:p>
                <a:r>
                  <a:rPr lang="en-US">
                    <a:noFill/>
                  </a:rPr>
                  <a:t> </a:t>
                </a:r>
              </a:p>
            </p:txBody>
          </p:sp>
        </mc:Fallback>
      </mc:AlternateContent>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of means</a:t>
            </a:r>
          </a:p>
        </p:txBody>
      </p:sp>
      <p:sp>
        <p:nvSpPr>
          <p:cNvPr id="3" name="Content Placeholder 2"/>
          <p:cNvSpPr>
            <a:spLocks noGrp="1"/>
          </p:cNvSpPr>
          <p:nvPr>
            <p:ph idx="1"/>
          </p:nvPr>
        </p:nvSpPr>
        <p:spPr/>
        <p:txBody>
          <a:bodyPr>
            <a:normAutofit fontScale="70000" lnSpcReduction="20000"/>
          </a:bodyPr>
          <a:lstStyle/>
          <a:p>
            <a:r>
              <a:rPr lang="en-US" dirty="0" smtClean="0"/>
              <a:t>In </a:t>
            </a:r>
            <a:r>
              <a:rPr lang="en-US" dirty="0"/>
              <a:t>our second example, we examine a situation in which we have a continuous dependent variable and a categorical independent variable. </a:t>
            </a:r>
            <a:endParaRPr lang="en-US" dirty="0" smtClean="0"/>
          </a:p>
          <a:p>
            <a:r>
              <a:rPr lang="en-US" dirty="0" smtClean="0"/>
              <a:t>In </a:t>
            </a:r>
            <a:r>
              <a:rPr lang="en-US" dirty="0"/>
              <a:t>this type of bivariate hypothesis test, we are looking to see if the means are different across the values of the independent variable. </a:t>
            </a:r>
            <a:endParaRPr lang="en-US" dirty="0" smtClean="0"/>
          </a:p>
          <a:p>
            <a:r>
              <a:rPr lang="en-US" dirty="0" smtClean="0"/>
              <a:t>We </a:t>
            </a:r>
            <a:r>
              <a:rPr lang="en-US" dirty="0"/>
              <a:t>follow the basic logic of hypothesis testing: comparing our real-world data with what we would expect to find if there were no relationship between our independent and dependent variables. </a:t>
            </a:r>
            <a:endParaRPr lang="en-US" dirty="0" smtClean="0"/>
          </a:p>
          <a:p>
            <a:r>
              <a:rPr lang="en-US" dirty="0" smtClean="0"/>
              <a:t>We </a:t>
            </a:r>
            <a:r>
              <a:rPr lang="en-US" dirty="0"/>
              <a:t>use the sample means and standard deviations to make inferences about the unobserved population. </a:t>
            </a:r>
            <a:endParaRPr lang="en-US" dirty="0" smtClean="0"/>
          </a:p>
          <a:p>
            <a:r>
              <a:rPr lang="en-US" dirty="0" smtClean="0"/>
              <a:t>With </a:t>
            </a:r>
            <a:r>
              <a:rPr lang="en-US" dirty="0"/>
              <a:t>continuous variables, it is useful to graph our data to get an initial look at what is going on. Two helpful graphs for this type of situation are a </a:t>
            </a:r>
            <a:r>
              <a:rPr lang="en-US" dirty="0" smtClean="0"/>
              <a:t>box-whisker </a:t>
            </a:r>
            <a:r>
              <a:rPr lang="en-US" dirty="0"/>
              <a:t>plot and a kernel density plot</a:t>
            </a:r>
            <a:r>
              <a:rPr lang="en-US" dirty="0" smtClean="0"/>
              <a:t>.</a:t>
            </a:r>
            <a:endParaRPr lang="en-US" dirty="0"/>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Box-whisker plot of Government Duration </a:t>
            </a:r>
            <a:r>
              <a:rPr lang="en-US" sz="3200" dirty="0" smtClean="0"/>
              <a:t/>
            </a:r>
            <a:br>
              <a:rPr lang="en-US" sz="3200" dirty="0" smtClean="0"/>
            </a:br>
            <a:r>
              <a:rPr lang="en-US" sz="3200" dirty="0" smtClean="0"/>
              <a:t>for </a:t>
            </a:r>
            <a:r>
              <a:rPr lang="en-US" sz="3200" dirty="0"/>
              <a:t>majority </a:t>
            </a:r>
            <a:r>
              <a:rPr lang="en-US" sz="3200" dirty="0" smtClean="0"/>
              <a:t>and minority </a:t>
            </a:r>
            <a:r>
              <a:rPr lang="en-US" sz="3200" dirty="0"/>
              <a:t>governments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2034381"/>
            <a:ext cx="5029200" cy="3657600"/>
          </a:xfrm>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Kernel density plot of Government Duration </a:t>
            </a:r>
            <a:r>
              <a:rPr lang="en-US" sz="2800" dirty="0" smtClean="0"/>
              <a:t/>
            </a:r>
            <a:br>
              <a:rPr lang="en-US" sz="2800" dirty="0" smtClean="0"/>
            </a:br>
            <a:r>
              <a:rPr lang="en-US" sz="2800" dirty="0" smtClean="0"/>
              <a:t>for </a:t>
            </a:r>
            <a:r>
              <a:rPr lang="en-US" sz="2800" dirty="0"/>
              <a:t>majority </a:t>
            </a:r>
            <a:r>
              <a:rPr lang="en-US" sz="2800" dirty="0" smtClean="0"/>
              <a:t>and minority </a:t>
            </a:r>
            <a:r>
              <a:rPr lang="en-US" sz="2800" dirty="0"/>
              <a:t>governments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2034381"/>
            <a:ext cx="5029200" cy="3657600"/>
          </a:xfrm>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of means test</a:t>
            </a:r>
          </a:p>
        </p:txBody>
      </p:sp>
      <p:sp>
        <p:nvSpPr>
          <p:cNvPr id="3" name="Content Placeholder 2"/>
          <p:cNvSpPr>
            <a:spLocks noGrp="1"/>
          </p:cNvSpPr>
          <p:nvPr>
            <p:ph idx="1"/>
          </p:nvPr>
        </p:nvSpPr>
        <p:spPr/>
        <p:txBody>
          <a:bodyPr>
            <a:normAutofit fontScale="70000" lnSpcReduction="20000"/>
          </a:bodyPr>
          <a:lstStyle/>
          <a:p>
            <a:r>
              <a:rPr lang="en-US" dirty="0" smtClean="0"/>
              <a:t>From </a:t>
            </a:r>
            <a:r>
              <a:rPr lang="en-US" dirty="0"/>
              <a:t>both of these plots, it appears that majority governments last longer than minority governments</a:t>
            </a:r>
            <a:r>
              <a:rPr lang="en-US" dirty="0" smtClean="0"/>
              <a:t>.</a:t>
            </a:r>
          </a:p>
          <a:p>
            <a:r>
              <a:rPr lang="en-US" dirty="0" smtClean="0"/>
              <a:t>To </a:t>
            </a:r>
            <a:r>
              <a:rPr lang="en-US" dirty="0"/>
              <a:t>determine whether the differences from these figures </a:t>
            </a:r>
            <a:r>
              <a:rPr lang="en-US" dirty="0" smtClean="0"/>
              <a:t>are statistically </a:t>
            </a:r>
            <a:r>
              <a:rPr lang="en-US" dirty="0"/>
              <a:t>significant, we turn to a difference of means test. </a:t>
            </a:r>
            <a:endParaRPr lang="en-US" dirty="0" smtClean="0"/>
          </a:p>
          <a:p>
            <a:r>
              <a:rPr lang="en-US" dirty="0" smtClean="0"/>
              <a:t>In </a:t>
            </a:r>
            <a:r>
              <a:rPr lang="en-US" dirty="0"/>
              <a:t>this test we compare what we have seen in the two figures with what we would expect if there were no relationship </a:t>
            </a:r>
            <a:r>
              <a:rPr lang="en-US" dirty="0" smtClean="0"/>
              <a:t>between Government </a:t>
            </a:r>
            <a:r>
              <a:rPr lang="en-US" dirty="0"/>
              <a:t>Type and Government Duration.  </a:t>
            </a:r>
            <a:endParaRPr lang="en-US" dirty="0" smtClean="0"/>
          </a:p>
          <a:p>
            <a:r>
              <a:rPr lang="en-US" dirty="0" smtClean="0"/>
              <a:t>If </a:t>
            </a:r>
            <a:r>
              <a:rPr lang="en-US" dirty="0"/>
              <a:t>there were no relationship between these two variables, then the world would be such that the duration of governments of both types were drawn from the same underlying distribution.  If this were the case, the mean or average value of Government Duration would be the same for minority and majority governments</a:t>
            </a:r>
            <a:r>
              <a:rPr lang="en-US" dirty="0" smtClean="0"/>
              <a:t>. </a:t>
            </a:r>
            <a:endParaRPr lang="en-US" dirty="0"/>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of means 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n-US" dirty="0" smtClean="0"/>
                  <a:t>One </a:t>
                </a:r>
                <a:r>
                  <a:rPr lang="en-US" dirty="0"/>
                  <a:t>possible test of this null hypothesis is a t-test (because it follows the </a:t>
                </a:r>
                <a:r>
                  <a:rPr lang="en-US" dirty="0" smtClean="0"/>
                  <a:t>t-distribution</a:t>
                </a:r>
                <a:r>
                  <a:rPr lang="en-US" dirty="0"/>
                  <a:t>). </a:t>
                </a:r>
                <a:endParaRPr lang="en-US" dirty="0" smtClean="0"/>
              </a:p>
              <a:p>
                <a:r>
                  <a:rPr lang="en-US" dirty="0" smtClean="0"/>
                  <a:t>The </a:t>
                </a:r>
                <a:r>
                  <a:rPr lang="en-US" dirty="0"/>
                  <a:t>formula for this particular </a:t>
                </a:r>
                <a:r>
                  <a:rPr lang="en-US" dirty="0" smtClean="0"/>
                  <a:t>t-test is</a:t>
                </a:r>
              </a:p>
              <a:p>
                <a:endParaRPr lang="en-US" dirty="0"/>
              </a:p>
              <a:p>
                <a:endParaRPr lang="en-US" dirty="0" smtClean="0"/>
              </a:p>
              <a:p>
                <a:endParaRPr lang="en-US" dirty="0"/>
              </a:p>
              <a:p>
                <a:endParaRPr lang="en-US" dirty="0"/>
              </a:p>
              <a:p>
                <a:r>
                  <a:rPr lang="en-US" dirty="0" smtClean="0"/>
                  <a:t>where </a:t>
                </a:r>
                <a14:m>
                  <m:oMath xmlns:m="http://schemas.openxmlformats.org/officeDocument/2006/math">
                    <m:acc>
                      <m:accPr>
                        <m:chr m:val="̅"/>
                        <m:ctrlPr>
                          <a:rPr lang="en-US" i="1" smtClean="0">
                            <a:latin typeface="Cambria Math"/>
                          </a:rPr>
                        </m:ctrlPr>
                      </m:accPr>
                      <m:e>
                        <m:r>
                          <a:rPr lang="en-US" b="0" i="1" smtClean="0">
                            <a:latin typeface="Cambria Math"/>
                          </a:rPr>
                          <m:t>𝑌</m:t>
                        </m:r>
                      </m:e>
                    </m:acc>
                    <m:r>
                      <a:rPr lang="en-US" b="0" i="1" baseline="-25000" smtClean="0">
                        <a:latin typeface="Cambria Math"/>
                      </a:rPr>
                      <m:t>1</m:t>
                    </m:r>
                  </m:oMath>
                </a14:m>
                <a:r>
                  <a:rPr lang="en-US" dirty="0" smtClean="0"/>
                  <a:t> is </a:t>
                </a:r>
                <a:r>
                  <a:rPr lang="en-US" dirty="0"/>
                  <a:t>the mean of the dependent variable </a:t>
                </a:r>
                <a:r>
                  <a:rPr lang="en-US" dirty="0" smtClean="0"/>
                  <a:t>for the </a:t>
                </a:r>
                <a:r>
                  <a:rPr lang="en-US" dirty="0"/>
                  <a:t>first value of the independent variable and </a:t>
                </a:r>
                <a14:m>
                  <m:oMath xmlns:m="http://schemas.openxmlformats.org/officeDocument/2006/math">
                    <m:acc>
                      <m:accPr>
                        <m:chr m:val="̅"/>
                        <m:ctrlPr>
                          <a:rPr lang="en-US" i="1">
                            <a:latin typeface="Cambria Math"/>
                          </a:rPr>
                        </m:ctrlPr>
                      </m:accPr>
                      <m:e>
                        <m:r>
                          <a:rPr lang="en-US" i="1">
                            <a:latin typeface="Cambria Math"/>
                          </a:rPr>
                          <m:t>𝑌</m:t>
                        </m:r>
                      </m:e>
                    </m:acc>
                    <m:r>
                      <a:rPr lang="en-US" b="0" i="1" baseline="-25000" smtClean="0">
                        <a:latin typeface="Cambria Math"/>
                      </a:rPr>
                      <m:t>2</m:t>
                    </m:r>
                  </m:oMath>
                </a14:m>
                <a:r>
                  <a:rPr lang="en-US" dirty="0"/>
                  <a:t> is </a:t>
                </a:r>
                <a:r>
                  <a:rPr lang="en-US" dirty="0" smtClean="0"/>
                  <a:t>the mean </a:t>
                </a:r>
                <a:r>
                  <a:rPr lang="en-US" dirty="0"/>
                  <a:t>of the dependent variable for the second value of </a:t>
                </a:r>
                <a:r>
                  <a:rPr lang="en-US" dirty="0" smtClean="0"/>
                  <a:t>the independent </a:t>
                </a:r>
                <a:r>
                  <a:rPr lang="en-US" dirty="0"/>
                  <a:t>variable. </a:t>
                </a:r>
                <a:endParaRPr lang="en-US" dirty="0" smtClean="0"/>
              </a:p>
              <a:p>
                <a:r>
                  <a:rPr lang="en-US" dirty="0" smtClean="0"/>
                  <a:t>We </a:t>
                </a:r>
                <a:r>
                  <a:rPr lang="en-US" dirty="0"/>
                  <a:t>can see from this formula that the </a:t>
                </a:r>
                <a:r>
                  <a:rPr lang="en-US" dirty="0" smtClean="0"/>
                  <a:t>greater the </a:t>
                </a:r>
                <a:r>
                  <a:rPr lang="en-US" dirty="0"/>
                  <a:t>difference between the mean value of the dependent </a:t>
                </a:r>
                <a:r>
                  <a:rPr lang="en-US" dirty="0" smtClean="0"/>
                  <a:t>variable across </a:t>
                </a:r>
                <a:r>
                  <a:rPr lang="en-US" dirty="0"/>
                  <a:t>the two values of the independent variable, the further </a:t>
                </a:r>
                <a:r>
                  <a:rPr lang="en-US" dirty="0" smtClean="0"/>
                  <a:t>the value </a:t>
                </a:r>
                <a:r>
                  <a:rPr lang="en-US" dirty="0"/>
                  <a:t>of </a:t>
                </a:r>
                <a:r>
                  <a:rPr lang="en-US" dirty="0" smtClean="0"/>
                  <a:t>t </a:t>
                </a:r>
                <a:r>
                  <a:rPr lang="en-US" dirty="0"/>
                  <a:t>will be from zero. </a:t>
                </a:r>
              </a:p>
              <a:p>
                <a:r>
                  <a:rPr lang="en-US" dirty="0" smtClean="0"/>
                  <a:t>The </a:t>
                </a:r>
                <a:r>
                  <a:rPr lang="en-US" dirty="0"/>
                  <a:t>further apart the two means are and the less </a:t>
                </a:r>
                <a:r>
                  <a:rPr lang="en-US" dirty="0" smtClean="0"/>
                  <a:t>dispersed the </a:t>
                </a:r>
                <a:r>
                  <a:rPr lang="en-US" dirty="0"/>
                  <a:t>distributions (as measured by the standard deviations </a:t>
                </a:r>
                <a:r>
                  <a:rPr lang="en-US" dirty="0" smtClean="0"/>
                  <a:t>s</a:t>
                </a:r>
                <a:r>
                  <a:rPr lang="en-US" baseline="-25000" dirty="0" smtClean="0"/>
                  <a:t>1</a:t>
                </a:r>
                <a:r>
                  <a:rPr lang="en-US" dirty="0" smtClean="0"/>
                  <a:t> and s</a:t>
                </a:r>
                <a:r>
                  <a:rPr lang="en-US" baseline="-25000" dirty="0" smtClean="0"/>
                  <a:t>2</a:t>
                </a:r>
                <a:r>
                  <a:rPr lang="en-US" dirty="0" smtClean="0"/>
                  <a:t>), </a:t>
                </a:r>
                <a:r>
                  <a:rPr lang="en-US" dirty="0"/>
                  <a:t>the greater confidence we have that </a:t>
                </a:r>
                <a14:m>
                  <m:oMath xmlns:m="http://schemas.openxmlformats.org/officeDocument/2006/math">
                    <m:acc>
                      <m:accPr>
                        <m:chr m:val="̅"/>
                        <m:ctrlPr>
                          <a:rPr lang="en-US" i="1">
                            <a:latin typeface="Cambria Math"/>
                          </a:rPr>
                        </m:ctrlPr>
                      </m:accPr>
                      <m:e>
                        <m:r>
                          <a:rPr lang="en-US" i="1">
                            <a:latin typeface="Cambria Math"/>
                          </a:rPr>
                          <m:t>𝑌</m:t>
                        </m:r>
                      </m:e>
                    </m:acc>
                    <m:r>
                      <a:rPr lang="en-US" i="1" baseline="-25000">
                        <a:latin typeface="Cambria Math"/>
                      </a:rPr>
                      <m:t>1</m:t>
                    </m:r>
                  </m:oMath>
                </a14:m>
                <a:r>
                  <a:rPr lang="en-US" dirty="0"/>
                  <a:t> </a:t>
                </a:r>
                <a:r>
                  <a:rPr lang="en-US" dirty="0" smtClean="0"/>
                  <a:t>and </a:t>
                </a:r>
                <a14:m>
                  <m:oMath xmlns:m="http://schemas.openxmlformats.org/officeDocument/2006/math">
                    <m:acc>
                      <m:accPr>
                        <m:chr m:val="̅"/>
                        <m:ctrlPr>
                          <a:rPr lang="en-US" i="1">
                            <a:latin typeface="Cambria Math"/>
                          </a:rPr>
                        </m:ctrlPr>
                      </m:accPr>
                      <m:e>
                        <m:r>
                          <a:rPr lang="en-US" i="1">
                            <a:latin typeface="Cambria Math"/>
                          </a:rPr>
                          <m:t>𝑌</m:t>
                        </m:r>
                      </m:e>
                    </m:acc>
                    <m:r>
                      <a:rPr lang="en-US" i="1" baseline="-25000">
                        <a:latin typeface="Cambria Math"/>
                      </a:rPr>
                      <m:t>2</m:t>
                    </m:r>
                  </m:oMath>
                </a14:m>
                <a:r>
                  <a:rPr lang="en-US" dirty="0"/>
                  <a:t> are different from each other.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887" r="-222" b="-1482"/>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37" y="2590799"/>
            <a:ext cx="18954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Government type and government duration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r>
                  <a:rPr lang="en-US" dirty="0" smtClean="0"/>
                  <a:t>From </a:t>
                </a:r>
                <a:r>
                  <a:rPr lang="en-US" dirty="0"/>
                  <a:t>the values displayed in this table we can calculate </a:t>
                </a:r>
                <a:r>
                  <a:rPr lang="en-US" dirty="0" smtClean="0"/>
                  <a:t>the t-test </a:t>
                </a:r>
                <a:r>
                  <a:rPr lang="en-US" dirty="0"/>
                  <a:t>statistic for our hypothesis test. The standard error of the difference between two means (</a:t>
                </a:r>
                <a14:m>
                  <m:oMath xmlns:m="http://schemas.openxmlformats.org/officeDocument/2006/math">
                    <m:acc>
                      <m:accPr>
                        <m:chr m:val="̅"/>
                        <m:ctrlPr>
                          <a:rPr lang="en-US" i="1">
                            <a:latin typeface="Cambria Math"/>
                          </a:rPr>
                        </m:ctrlPr>
                      </m:accPr>
                      <m:e>
                        <m:r>
                          <a:rPr lang="en-US" i="1">
                            <a:latin typeface="Cambria Math"/>
                          </a:rPr>
                          <m:t>𝑌</m:t>
                        </m:r>
                      </m:e>
                    </m:acc>
                    <m:r>
                      <a:rPr lang="en-US" i="1" baseline="-25000">
                        <a:latin typeface="Cambria Math"/>
                      </a:rPr>
                      <m:t>1</m:t>
                    </m:r>
                  </m:oMath>
                </a14:m>
                <a:r>
                  <a:rPr lang="en-US" dirty="0"/>
                  <a:t> and </a:t>
                </a:r>
                <a14:m>
                  <m:oMath xmlns:m="http://schemas.openxmlformats.org/officeDocument/2006/math">
                    <m:acc>
                      <m:accPr>
                        <m:chr m:val="̅"/>
                        <m:ctrlPr>
                          <a:rPr lang="en-US" i="1">
                            <a:latin typeface="Cambria Math"/>
                          </a:rPr>
                        </m:ctrlPr>
                      </m:accPr>
                      <m:e>
                        <m:r>
                          <a:rPr lang="en-US" i="1">
                            <a:latin typeface="Cambria Math"/>
                          </a:rPr>
                          <m:t>𝑌</m:t>
                        </m:r>
                      </m:e>
                    </m:acc>
                    <m:r>
                      <a:rPr lang="en-US" i="1" baseline="-25000">
                        <a:latin typeface="Cambria Math"/>
                      </a:rPr>
                      <m:t>2</m:t>
                    </m:r>
                  </m:oMath>
                </a14:m>
                <a:r>
                  <a:rPr lang="en-US" dirty="0"/>
                  <a:t>), </a:t>
                </a:r>
                <a:r>
                  <a:rPr lang="en-US" dirty="0" smtClean="0"/>
                  <a:t>se (</a:t>
                </a:r>
                <a14:m>
                  <m:oMath xmlns:m="http://schemas.openxmlformats.org/officeDocument/2006/math">
                    <m:acc>
                      <m:accPr>
                        <m:chr m:val="̅"/>
                        <m:ctrlPr>
                          <a:rPr lang="en-US" i="1">
                            <a:latin typeface="Cambria Math"/>
                          </a:rPr>
                        </m:ctrlPr>
                      </m:accPr>
                      <m:e>
                        <m:r>
                          <a:rPr lang="en-US" i="1">
                            <a:latin typeface="Cambria Math"/>
                          </a:rPr>
                          <m:t>𝑌</m:t>
                        </m:r>
                      </m:e>
                    </m:acc>
                    <m:r>
                      <a:rPr lang="en-US" i="1" baseline="-25000">
                        <a:latin typeface="Cambria Math"/>
                      </a:rPr>
                      <m:t>1</m:t>
                    </m:r>
                  </m:oMath>
                </a14:m>
                <a:r>
                  <a:rPr lang="en-US" dirty="0"/>
                  <a:t> </a:t>
                </a:r>
                <a:r>
                  <a:rPr lang="en-US" dirty="0" smtClean="0"/>
                  <a:t>-</a:t>
                </a:r>
                <a14:m>
                  <m:oMath xmlns:m="http://schemas.openxmlformats.org/officeDocument/2006/math">
                    <m:r>
                      <a:rPr lang="en-US" b="0" i="0" smtClean="0">
                        <a:latin typeface="Cambria Math"/>
                      </a:rPr>
                      <m:t> </m:t>
                    </m:r>
                    <m:acc>
                      <m:accPr>
                        <m:chr m:val="̅"/>
                        <m:ctrlPr>
                          <a:rPr lang="en-US" i="1">
                            <a:latin typeface="Cambria Math"/>
                          </a:rPr>
                        </m:ctrlPr>
                      </m:accPr>
                      <m:e>
                        <m:r>
                          <a:rPr lang="en-US" i="1">
                            <a:latin typeface="Cambria Math"/>
                          </a:rPr>
                          <m:t>𝑌</m:t>
                        </m:r>
                      </m:e>
                    </m:acc>
                    <m:r>
                      <a:rPr lang="en-US" i="1" baseline="-25000">
                        <a:latin typeface="Cambria Math"/>
                      </a:rPr>
                      <m:t>2</m:t>
                    </m:r>
                  </m:oMath>
                </a14:m>
                <a:r>
                  <a:rPr lang="en-US" dirty="0" smtClean="0"/>
                  <a:t>), is calculated </a:t>
                </a:r>
                <a:r>
                  <a:rPr lang="en-US" dirty="0"/>
                  <a:t>from the following formula:</a:t>
                </a:r>
              </a:p>
              <a:p>
                <a:endParaRPr lang="en-US" dirty="0" smtClean="0"/>
              </a:p>
              <a:p>
                <a:endParaRPr lang="en-US" dirty="0"/>
              </a:p>
              <a:p>
                <a:endParaRPr lang="en-US" dirty="0" smtClean="0"/>
              </a:p>
              <a:p>
                <a:r>
                  <a:rPr lang="en-US" dirty="0" smtClean="0"/>
                  <a:t>where n</a:t>
                </a:r>
                <a:r>
                  <a:rPr lang="en-US" baseline="-25000" dirty="0" smtClean="0"/>
                  <a:t>1</a:t>
                </a:r>
                <a:r>
                  <a:rPr lang="en-US" dirty="0" smtClean="0"/>
                  <a:t> </a:t>
                </a:r>
                <a:r>
                  <a:rPr lang="en-US" dirty="0"/>
                  <a:t>and </a:t>
                </a:r>
                <a:r>
                  <a:rPr lang="en-US" dirty="0" smtClean="0"/>
                  <a:t>n</a:t>
                </a:r>
                <a:r>
                  <a:rPr lang="en-US" baseline="-25000" dirty="0" smtClean="0"/>
                  <a:t>2</a:t>
                </a:r>
                <a:r>
                  <a:rPr lang="en-US" dirty="0" smtClean="0"/>
                  <a:t> </a:t>
                </a:r>
                <a:r>
                  <a:rPr lang="en-US" dirty="0"/>
                  <a:t>are the sample sizes, and </a:t>
                </a:r>
                <a14:m>
                  <m:oMath xmlns:m="http://schemas.openxmlformats.org/officeDocument/2006/math">
                    <m:sSubSup>
                      <m:sSubSupPr>
                        <m:ctrlPr>
                          <a:rPr lang="en-US" i="1" smtClean="0">
                            <a:latin typeface="Cambria Math"/>
                          </a:rPr>
                        </m:ctrlPr>
                      </m:sSubSupPr>
                      <m:e>
                        <m:r>
                          <a:rPr lang="en-US" b="0" i="1" smtClean="0">
                            <a:latin typeface="Cambria Math"/>
                          </a:rPr>
                          <m:t>𝑠</m:t>
                        </m:r>
                        <m:r>
                          <a:rPr lang="en-US" b="0" i="1" baseline="-25000" smtClean="0">
                            <a:latin typeface="Cambria Math"/>
                          </a:rPr>
                          <m:t>1</m:t>
                        </m:r>
                      </m:e>
                      <m:sub/>
                      <m:sup>
                        <m:r>
                          <a:rPr lang="en-US" b="0" i="1" smtClean="0">
                            <a:latin typeface="Cambria Math"/>
                          </a:rPr>
                          <m:t>2</m:t>
                        </m:r>
                      </m:sup>
                    </m:sSubSup>
                  </m:oMath>
                </a14:m>
                <a:r>
                  <a:rPr lang="en-US" dirty="0" smtClean="0"/>
                  <a:t> </a:t>
                </a:r>
                <a:r>
                  <a:rPr lang="en-US" dirty="0"/>
                  <a:t>and </a:t>
                </a:r>
                <a14:m>
                  <m:oMath xmlns:m="http://schemas.openxmlformats.org/officeDocument/2006/math">
                    <m:sSubSup>
                      <m:sSubSupPr>
                        <m:ctrlPr>
                          <a:rPr lang="en-US" i="1">
                            <a:latin typeface="Cambria Math"/>
                          </a:rPr>
                        </m:ctrlPr>
                      </m:sSubSupPr>
                      <m:e>
                        <m:r>
                          <a:rPr lang="en-US" i="1">
                            <a:latin typeface="Cambria Math"/>
                          </a:rPr>
                          <m:t>𝑠</m:t>
                        </m:r>
                        <m:r>
                          <a:rPr lang="en-US" b="0" i="1" baseline="-25000" smtClean="0">
                            <a:latin typeface="Cambria Math"/>
                          </a:rPr>
                          <m:t>2</m:t>
                        </m:r>
                      </m:e>
                      <m:sub/>
                      <m:sup>
                        <m:r>
                          <a:rPr lang="en-US" i="1">
                            <a:latin typeface="Cambria Math"/>
                          </a:rPr>
                          <m:t>2</m:t>
                        </m:r>
                      </m:sup>
                    </m:sSubSup>
                  </m:oMath>
                </a14:m>
                <a:r>
                  <a:rPr lang="en-US" dirty="0"/>
                  <a:t> are the sample variances.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r="-1556" b="-1078"/>
                </a:stretch>
              </a:blipFill>
            </p:spPr>
            <p:txBody>
              <a:bodyPr/>
              <a:lstStyle/>
              <a:p>
                <a:r>
                  <a:rPr lang="en-US">
                    <a:noFill/>
                  </a:rPr>
                  <a:t> </a:t>
                </a:r>
              </a:p>
            </p:txBody>
          </p:sp>
        </mc:Fallback>
      </mc:AlternateContent>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447800"/>
            <a:ext cx="591502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343400"/>
            <a:ext cx="64484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Bivariate Hypothesis Tests and Establishing Causal </a:t>
            </a:r>
            <a:r>
              <a:rPr lang="en-US" dirty="0" smtClean="0"/>
              <a:t>Relationships</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dirty="0" smtClean="0"/>
              <a:t>In </a:t>
            </a:r>
            <a:r>
              <a:rPr lang="en-US" dirty="0"/>
              <a:t>this chapter we discuss the basic mechanics of hypothesis testing with three different examples of bivariate hypothesis testing. </a:t>
            </a:r>
            <a:endParaRPr lang="en-US" dirty="0" smtClean="0"/>
          </a:p>
          <a:p>
            <a:r>
              <a:rPr lang="en-US" dirty="0" smtClean="0"/>
              <a:t>Although </a:t>
            </a:r>
            <a:r>
              <a:rPr lang="en-US" dirty="0"/>
              <a:t>this type of analysis was the main form of hypothesis testing in the professional journals up through the 1970s, it is seldom used as the </a:t>
            </a:r>
            <a:r>
              <a:rPr lang="en-US" i="1" dirty="0" smtClean="0"/>
              <a:t>primary</a:t>
            </a:r>
            <a:r>
              <a:rPr lang="en-US" dirty="0" smtClean="0"/>
              <a:t> </a:t>
            </a:r>
            <a:r>
              <a:rPr lang="en-US" dirty="0"/>
              <a:t>means of hypothesis testing in the professional journals today. </a:t>
            </a:r>
            <a:endParaRPr lang="en-US" dirty="0" smtClean="0"/>
          </a:p>
          <a:p>
            <a:r>
              <a:rPr lang="en-US" dirty="0" smtClean="0"/>
              <a:t>These </a:t>
            </a:r>
            <a:r>
              <a:rPr lang="en-US" dirty="0"/>
              <a:t>techniques are good at helping us answer the question, </a:t>
            </a:r>
            <a:r>
              <a:rPr lang="en-US" dirty="0" smtClean="0"/>
              <a:t>“Are X </a:t>
            </a:r>
            <a:r>
              <a:rPr lang="en-US" dirty="0"/>
              <a:t>and </a:t>
            </a:r>
            <a:r>
              <a:rPr lang="en-US" dirty="0" smtClean="0"/>
              <a:t>Y </a:t>
            </a:r>
            <a:r>
              <a:rPr lang="en-US" dirty="0"/>
              <a:t>related</a:t>
            </a:r>
            <a:r>
              <a:rPr lang="en-US" dirty="0" smtClean="0"/>
              <a:t>?”</a:t>
            </a:r>
            <a:endParaRPr lang="en-US" dirty="0"/>
          </a:p>
          <a:p>
            <a:r>
              <a:rPr lang="en-US" dirty="0" smtClean="0"/>
              <a:t>By </a:t>
            </a:r>
            <a:r>
              <a:rPr lang="en-US" dirty="0"/>
              <a:t>definition </a:t>
            </a:r>
            <a:r>
              <a:rPr lang="en-US" dirty="0" smtClean="0"/>
              <a:t>– “bivariate” </a:t>
            </a:r>
            <a:r>
              <a:rPr lang="en-US" dirty="0"/>
              <a:t>means </a:t>
            </a:r>
            <a:r>
              <a:rPr lang="en-US" dirty="0" smtClean="0"/>
              <a:t>“two variables” </a:t>
            </a:r>
            <a:r>
              <a:rPr lang="en-US" dirty="0"/>
              <a:t>-- these tests cannot help us with the important question, </a:t>
            </a:r>
            <a:r>
              <a:rPr lang="en-US" dirty="0" smtClean="0"/>
              <a:t>“Have </a:t>
            </a:r>
            <a:r>
              <a:rPr lang="en-US" dirty="0"/>
              <a:t>we controlled for all confounding variables </a:t>
            </a:r>
            <a:r>
              <a:rPr lang="en-US" dirty="0" smtClean="0"/>
              <a:t>Z </a:t>
            </a:r>
            <a:r>
              <a:rPr lang="en-US" dirty="0"/>
              <a:t>that might make the association between </a:t>
            </a:r>
            <a:r>
              <a:rPr lang="en-US" dirty="0" smtClean="0"/>
              <a:t>X </a:t>
            </a:r>
            <a:r>
              <a:rPr lang="en-US" dirty="0"/>
              <a:t>and </a:t>
            </a:r>
            <a:r>
              <a:rPr lang="en-US" dirty="0" smtClean="0"/>
              <a:t>Y </a:t>
            </a:r>
            <a:r>
              <a:rPr lang="en-US" dirty="0"/>
              <a:t>spurious</a:t>
            </a:r>
            <a:r>
              <a:rPr lang="en-US" dirty="0" smtClean="0"/>
              <a:t>?” </a:t>
            </a:r>
            <a:endParaRPr lang="en-US" dirty="0"/>
          </a:p>
        </p:txBody>
      </p:sp>
    </p:spTree>
    <p:extLst>
      <p:ext uri="{BB962C8B-B14F-4D97-AF65-F5344CB8AC3E}">
        <p14:creationId xmlns:p14="http://schemas.microsoft.com/office/powerpoint/2010/main" val="1791945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of means 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n-US" dirty="0" smtClean="0"/>
                  <a:t>If </a:t>
                </a:r>
                <a:r>
                  <a:rPr lang="en-US" dirty="0"/>
                  <a:t>we label the number of days in government for majority governments </a:t>
                </a:r>
                <a14:m>
                  <m:oMath xmlns:m="http://schemas.openxmlformats.org/officeDocument/2006/math">
                    <m:acc>
                      <m:accPr>
                        <m:chr m:val="̅"/>
                        <m:ctrlPr>
                          <a:rPr lang="en-US" i="1">
                            <a:latin typeface="Cambria Math"/>
                          </a:rPr>
                        </m:ctrlPr>
                      </m:accPr>
                      <m:e>
                        <m:r>
                          <a:rPr lang="en-US" i="1">
                            <a:latin typeface="Cambria Math"/>
                          </a:rPr>
                          <m:t>𝑌</m:t>
                        </m:r>
                      </m:e>
                    </m:acc>
                    <m:r>
                      <a:rPr lang="en-US" i="1" baseline="-25000">
                        <a:latin typeface="Cambria Math"/>
                      </a:rPr>
                      <m:t>1</m:t>
                    </m:r>
                  </m:oMath>
                </a14:m>
                <a:r>
                  <a:rPr lang="en-US" dirty="0"/>
                  <a:t> </a:t>
                </a:r>
                <a:r>
                  <a:rPr lang="en-US" dirty="0" smtClean="0"/>
                  <a:t>and </a:t>
                </a:r>
                <a:r>
                  <a:rPr lang="en-US" dirty="0"/>
                  <a:t>the number of days in government for minority governments </a:t>
                </a:r>
                <a14:m>
                  <m:oMath xmlns:m="http://schemas.openxmlformats.org/officeDocument/2006/math">
                    <m:acc>
                      <m:accPr>
                        <m:chr m:val="̅"/>
                        <m:ctrlPr>
                          <a:rPr lang="en-US" i="1">
                            <a:latin typeface="Cambria Math"/>
                          </a:rPr>
                        </m:ctrlPr>
                      </m:accPr>
                      <m:e>
                        <m:r>
                          <a:rPr lang="en-US" i="1">
                            <a:latin typeface="Cambria Math"/>
                          </a:rPr>
                          <m:t>𝑌</m:t>
                        </m:r>
                      </m:e>
                    </m:acc>
                    <m:r>
                      <a:rPr lang="en-US" i="1" baseline="-25000">
                        <a:latin typeface="Cambria Math"/>
                      </a:rPr>
                      <m:t>2</m:t>
                    </m:r>
                  </m:oMath>
                </a14:m>
                <a:r>
                  <a:rPr lang="en-US" dirty="0"/>
                  <a:t>, then we can calculate the standard error as</a:t>
                </a:r>
              </a:p>
              <a:p>
                <a:endParaRPr lang="en-US" dirty="0" smtClean="0"/>
              </a:p>
              <a:p>
                <a:endParaRPr lang="en-US" dirty="0"/>
              </a:p>
              <a:p>
                <a:endParaRPr lang="en-US" dirty="0" smtClean="0"/>
              </a:p>
              <a:p>
                <a:endParaRPr lang="en-US" dirty="0" smtClean="0"/>
              </a:p>
              <a:p>
                <a:endParaRPr lang="en-US" dirty="0"/>
              </a:p>
              <a:p>
                <a:r>
                  <a:rPr lang="en-US" dirty="0" smtClean="0"/>
                  <a:t>Now </a:t>
                </a:r>
                <a:r>
                  <a:rPr lang="en-US" dirty="0"/>
                  <a:t>that we have the standard error, we can calculate </a:t>
                </a:r>
                <a:r>
                  <a:rPr lang="en-US" dirty="0" smtClean="0"/>
                  <a:t>the t-statistic</a:t>
                </a:r>
                <a:r>
                  <a:rPr lang="en-US" dirty="0"/>
                  <a:t>:</a:t>
                </a:r>
              </a:p>
              <a:p>
                <a:endParaRPr lang="en-US" dirty="0" smtClean="0"/>
              </a:p>
              <a:p>
                <a:endParaRPr lang="en-US" dirty="0" smtClean="0"/>
              </a:p>
              <a:p>
                <a:endParaRPr lang="en-US" dirty="0" smtClean="0"/>
              </a:p>
              <a:p>
                <a:r>
                  <a:rPr lang="en-US" dirty="0" smtClean="0"/>
                  <a:t>Now </a:t>
                </a:r>
                <a:r>
                  <a:rPr lang="en-US" dirty="0"/>
                  <a:t>that we have calculated </a:t>
                </a:r>
                <a:r>
                  <a:rPr lang="en-US" dirty="0" smtClean="0"/>
                  <a:t>this t-statistic</a:t>
                </a:r>
                <a:r>
                  <a:rPr lang="en-US" dirty="0"/>
                  <a:t>, we need one more piece of information before we </a:t>
                </a:r>
                <a:r>
                  <a:rPr lang="en-US" dirty="0" smtClean="0"/>
                  <a:t>can get </a:t>
                </a:r>
                <a:r>
                  <a:rPr lang="en-US" dirty="0"/>
                  <a:t>to our </a:t>
                </a:r>
                <a:r>
                  <a:rPr lang="en-US" dirty="0" smtClean="0"/>
                  <a:t>p-value</a:t>
                </a:r>
                <a:r>
                  <a:rPr lang="en-US" dirty="0"/>
                  <a:t>. This is called the </a:t>
                </a:r>
                <a:r>
                  <a:rPr lang="en-US" dirty="0" smtClean="0"/>
                  <a:t>“degrees </a:t>
                </a:r>
                <a:r>
                  <a:rPr lang="en-US" dirty="0"/>
                  <a:t>of </a:t>
                </a:r>
                <a:r>
                  <a:rPr lang="en-US" dirty="0" smtClean="0"/>
                  <a:t>freedom” (</a:t>
                </a:r>
                <a:r>
                  <a:rPr lang="en-US" dirty="0" err="1"/>
                  <a:t>df's</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887" r="-1704"/>
                </a:stretch>
              </a:blipFill>
            </p:spPr>
            <p:txBody>
              <a:bodyPr/>
              <a:lstStyle/>
              <a:p>
                <a:r>
                  <a:rPr lang="en-US">
                    <a:noFill/>
                  </a:rPr>
                  <a:t> </a:t>
                </a:r>
              </a:p>
            </p:txBody>
          </p:sp>
        </mc:Fallback>
      </mc:AlternateContent>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81438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267200"/>
            <a:ext cx="49244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 of mean </a:t>
            </a:r>
            <a:r>
              <a:rPr lang="en-US" dirty="0" smtClean="0"/>
              <a:t>test—</a:t>
            </a:r>
            <a:br>
              <a:rPr lang="en-US" dirty="0" smtClean="0"/>
            </a:br>
            <a:r>
              <a:rPr lang="en-US" dirty="0" smtClean="0"/>
              <a:t>degrees of freedom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endParaRPr lang="en-US" dirty="0"/>
              </a:p>
              <a:p>
                <a:r>
                  <a:rPr lang="en-US" dirty="0" smtClean="0"/>
                  <a:t>Degrees </a:t>
                </a:r>
                <a:r>
                  <a:rPr lang="en-US" dirty="0"/>
                  <a:t>of freedom reflect the basic idea that we will </a:t>
                </a:r>
                <a:r>
                  <a:rPr lang="en-US" dirty="0" smtClean="0"/>
                  <a:t>gain confidence </a:t>
                </a:r>
                <a:r>
                  <a:rPr lang="en-US" dirty="0"/>
                  <a:t>in an observed pattern as the amount of data on </a:t>
                </a:r>
                <a:r>
                  <a:rPr lang="en-US" dirty="0" smtClean="0"/>
                  <a:t>which that </a:t>
                </a:r>
                <a:r>
                  <a:rPr lang="en-US" dirty="0"/>
                  <a:t>pattern is based increases. </a:t>
                </a:r>
                <a:endParaRPr lang="en-US" dirty="0" smtClean="0"/>
              </a:p>
              <a:p>
                <a:r>
                  <a:rPr lang="en-US" dirty="0" smtClean="0"/>
                  <a:t>If </a:t>
                </a:r>
                <a:r>
                  <a:rPr lang="en-US" dirty="0"/>
                  <a:t>we turn to Appendix B, which is a table of critical values for </a:t>
                </a:r>
                <a:r>
                  <a:rPr lang="en-US" dirty="0" smtClean="0"/>
                  <a:t>t, </a:t>
                </a:r>
                <a:r>
                  <a:rPr lang="en-US" dirty="0"/>
                  <a:t>we can see that </a:t>
                </a:r>
                <a:r>
                  <a:rPr lang="en-US" dirty="0" smtClean="0"/>
                  <a:t>it reflects </a:t>
                </a:r>
                <a:r>
                  <a:rPr lang="en-US" dirty="0"/>
                  <a:t>this logic. </a:t>
                </a:r>
                <a:endParaRPr lang="en-US" dirty="0" smtClean="0"/>
              </a:p>
              <a:p>
                <a:r>
                  <a:rPr lang="en-US" dirty="0" smtClean="0"/>
                  <a:t>This </a:t>
                </a:r>
                <a:r>
                  <a:rPr lang="en-US" dirty="0"/>
                  <a:t>table also follows the same basic logic </a:t>
                </a:r>
                <a:r>
                  <a:rPr lang="en-US" dirty="0" smtClean="0"/>
                  <a:t>as the </a:t>
                </a:r>
                <a14:m>
                  <m:oMath xmlns:m="http://schemas.openxmlformats.org/officeDocument/2006/math">
                    <m:r>
                      <a:rPr lang="en-US" i="1">
                        <a:latin typeface="Cambria Math"/>
                        <a:ea typeface="Cambria Math"/>
                      </a:rPr>
                      <m:t>𝜒</m:t>
                    </m:r>
                    <m:r>
                      <a:rPr lang="en-US" i="1" baseline="30000">
                        <a:latin typeface="Cambria Math"/>
                        <a:ea typeface="Cambria Math"/>
                      </a:rPr>
                      <m:t>2</m:t>
                    </m:r>
                  </m:oMath>
                </a14:m>
                <a:r>
                  <a:rPr lang="en-US" dirty="0"/>
                  <a:t> table: </a:t>
                </a:r>
                <a:endParaRPr lang="en-US" dirty="0" smtClean="0"/>
              </a:p>
              <a:p>
                <a:pPr lvl="1"/>
                <a:r>
                  <a:rPr lang="en-US" dirty="0" smtClean="0"/>
                  <a:t>The </a:t>
                </a:r>
                <a:r>
                  <a:rPr lang="en-US" dirty="0"/>
                  <a:t>way to read such a table is that the </a:t>
                </a:r>
                <a:r>
                  <a:rPr lang="en-US" dirty="0" smtClean="0"/>
                  <a:t>columns are </a:t>
                </a:r>
                <a:r>
                  <a:rPr lang="en-US" dirty="0"/>
                  <a:t>defined by targeted </a:t>
                </a:r>
                <a:r>
                  <a:rPr lang="en-US" dirty="0" smtClean="0"/>
                  <a:t>p-values</a:t>
                </a:r>
                <a:r>
                  <a:rPr lang="en-US" dirty="0"/>
                  <a:t>, and, to achieve </a:t>
                </a:r>
                <a:r>
                  <a:rPr lang="en-US" dirty="0" smtClean="0"/>
                  <a:t>a particular </a:t>
                </a:r>
                <a:r>
                  <a:rPr lang="en-US" dirty="0"/>
                  <a:t>target </a:t>
                </a:r>
                <a:r>
                  <a:rPr lang="en-US" dirty="0" smtClean="0"/>
                  <a:t>p-value</a:t>
                </a:r>
                <a:r>
                  <a:rPr lang="en-US" dirty="0"/>
                  <a:t>, you need to obtain a </a:t>
                </a:r>
                <a:r>
                  <a:rPr lang="en-US" dirty="0" smtClean="0"/>
                  <a:t>particular value </a:t>
                </a:r>
                <a:r>
                  <a:rPr lang="en-US" dirty="0"/>
                  <a:t>of </a:t>
                </a:r>
                <a:r>
                  <a:rPr lang="en-US" dirty="0" smtClean="0"/>
                  <a:t>t.</a:t>
                </a:r>
              </a:p>
              <a:p>
                <a:pPr lvl="1"/>
                <a:r>
                  <a:rPr lang="en-US" dirty="0" smtClean="0"/>
                  <a:t>The </a:t>
                </a:r>
                <a:r>
                  <a:rPr lang="en-US" dirty="0"/>
                  <a:t>rows in the </a:t>
                </a:r>
                <a:r>
                  <a:rPr lang="en-US" dirty="0" smtClean="0"/>
                  <a:t>t-table </a:t>
                </a:r>
                <a:r>
                  <a:rPr lang="en-US" dirty="0"/>
                  <a:t>indicate </a:t>
                </a:r>
                <a:r>
                  <a:rPr lang="en-US" dirty="0" smtClean="0"/>
                  <a:t>the number </a:t>
                </a:r>
                <a:r>
                  <a:rPr lang="en-US" dirty="0"/>
                  <a:t>of degrees of freedom. </a:t>
                </a:r>
                <a:endParaRPr lang="en-US" dirty="0" smtClean="0"/>
              </a:p>
              <a:p>
                <a:pPr lvl="1"/>
                <a:r>
                  <a:rPr lang="en-US" dirty="0" smtClean="0"/>
                  <a:t>As </a:t>
                </a:r>
                <a:r>
                  <a:rPr lang="en-US" dirty="0"/>
                  <a:t>the number of degrees of </a:t>
                </a:r>
                <a:r>
                  <a:rPr lang="en-US" dirty="0" smtClean="0"/>
                  <a:t>freedom goes </a:t>
                </a:r>
                <a:r>
                  <a:rPr lang="en-US" dirty="0"/>
                  <a:t>up, the </a:t>
                </a:r>
                <a:r>
                  <a:rPr lang="en-US" dirty="0" smtClean="0"/>
                  <a:t>t-statistic </a:t>
                </a:r>
                <a:r>
                  <a:rPr lang="en-US" dirty="0"/>
                  <a:t>we need to obtain a </a:t>
                </a:r>
                <a:r>
                  <a:rPr lang="en-US" dirty="0" smtClean="0"/>
                  <a:t>particular p-value </a:t>
                </a:r>
                <a:r>
                  <a:rPr lang="en-US" dirty="0"/>
                  <a:t>goes down. </a:t>
                </a:r>
                <a:endParaRPr lang="en-US" dirty="0" smtClean="0"/>
              </a:p>
              <a:p>
                <a:r>
                  <a:rPr lang="en-US" dirty="0" smtClean="0"/>
                  <a:t>We </a:t>
                </a:r>
                <a:r>
                  <a:rPr lang="en-US" dirty="0"/>
                  <a:t>calculate the degrees of freedom </a:t>
                </a:r>
                <a:r>
                  <a:rPr lang="en-US" dirty="0" smtClean="0"/>
                  <a:t>for a </a:t>
                </a:r>
                <a:r>
                  <a:rPr lang="en-US" dirty="0"/>
                  <a:t>difference of means </a:t>
                </a:r>
                <a:r>
                  <a:rPr lang="en-US" dirty="0" smtClean="0"/>
                  <a:t>t-statistic </a:t>
                </a:r>
                <a:r>
                  <a:rPr lang="en-US" dirty="0"/>
                  <a:t>based on the sum of total sample size minus two. Thus our degrees of freedom </a:t>
                </a:r>
                <a:r>
                  <a:rPr lang="en-US" dirty="0" smtClean="0"/>
                  <a:t>is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r="-1185"/>
                </a:stretch>
              </a:blipFill>
            </p:spPr>
            <p:txBody>
              <a:bodyPr/>
              <a:lstStyle/>
              <a:p>
                <a:r>
                  <a:rPr lang="en-US">
                    <a:noFill/>
                  </a:rPr>
                  <a:t> </a:t>
                </a:r>
              </a:p>
            </p:txBody>
          </p:sp>
        </mc:Fallback>
      </mc:AlternateContent>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977" y="5715000"/>
            <a:ext cx="34671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 of means </a:t>
            </a:r>
            <a:r>
              <a:rPr lang="en-US" dirty="0" smtClean="0"/>
              <a:t/>
            </a:r>
            <a:br>
              <a:rPr lang="en-US" dirty="0" smtClean="0"/>
            </a:br>
            <a:r>
              <a:rPr lang="en-US" dirty="0" smtClean="0"/>
              <a:t>test—p-value</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dirty="0" smtClean="0"/>
              <a:t>From </a:t>
            </a:r>
            <a:r>
              <a:rPr lang="en-US" dirty="0"/>
              <a:t>the </a:t>
            </a:r>
            <a:r>
              <a:rPr lang="en-US" dirty="0" smtClean="0"/>
              <a:t>p-value</a:t>
            </a:r>
            <a:r>
              <a:rPr lang="en-US" dirty="0"/>
              <a:t>, we can look across the row for which </a:t>
            </a:r>
            <a:r>
              <a:rPr lang="en-US" dirty="0" err="1"/>
              <a:t>df</a:t>
            </a:r>
            <a:r>
              <a:rPr lang="en-US" dirty="0"/>
              <a:t> </a:t>
            </a:r>
            <a:r>
              <a:rPr lang="en-US" dirty="0" smtClean="0"/>
              <a:t>= 100 and see </a:t>
            </a:r>
            <a:r>
              <a:rPr lang="en-US" dirty="0"/>
              <a:t>the minimum </a:t>
            </a:r>
            <a:r>
              <a:rPr lang="en-US" dirty="0" smtClean="0"/>
              <a:t>t-value </a:t>
            </a:r>
            <a:r>
              <a:rPr lang="en-US" dirty="0"/>
              <a:t>needed to achieve each </a:t>
            </a:r>
            <a:r>
              <a:rPr lang="en-US" dirty="0" smtClean="0"/>
              <a:t>targeted value </a:t>
            </a:r>
            <a:r>
              <a:rPr lang="en-US" dirty="0"/>
              <a:t>of </a:t>
            </a:r>
            <a:r>
              <a:rPr lang="en-US" dirty="0" smtClean="0"/>
              <a:t>p.</a:t>
            </a:r>
          </a:p>
          <a:p>
            <a:r>
              <a:rPr lang="en-US" dirty="0" smtClean="0"/>
              <a:t>In </a:t>
            </a:r>
            <a:r>
              <a:rPr lang="en-US" dirty="0"/>
              <a:t>the second column </a:t>
            </a:r>
            <a:r>
              <a:rPr lang="en-US" dirty="0" smtClean="0"/>
              <a:t>of the t-table</a:t>
            </a:r>
            <a:r>
              <a:rPr lang="en-US" dirty="0"/>
              <a:t>, we can see that, to have a </a:t>
            </a:r>
            <a:r>
              <a:rPr lang="en-US" dirty="0" smtClean="0"/>
              <a:t>p-value of .10 </a:t>
            </a:r>
            <a:r>
              <a:rPr lang="en-US" dirty="0"/>
              <a:t>(meaning that there is a </a:t>
            </a:r>
            <a:r>
              <a:rPr lang="en-US" dirty="0" smtClean="0"/>
              <a:t>10%, </a:t>
            </a:r>
            <a:r>
              <a:rPr lang="en-US" dirty="0"/>
              <a:t>or 1 in 10, chance that </a:t>
            </a:r>
            <a:r>
              <a:rPr lang="en-US" dirty="0" smtClean="0"/>
              <a:t>we would </a:t>
            </a:r>
            <a:r>
              <a:rPr lang="en-US" dirty="0"/>
              <a:t>see this relationship randomly in our sample if there was </a:t>
            </a:r>
            <a:r>
              <a:rPr lang="en-US" dirty="0" smtClean="0"/>
              <a:t>no relationship </a:t>
            </a:r>
            <a:r>
              <a:rPr lang="en-US" dirty="0"/>
              <a:t>between </a:t>
            </a:r>
            <a:r>
              <a:rPr lang="en-US" dirty="0" smtClean="0"/>
              <a:t>X </a:t>
            </a:r>
            <a:r>
              <a:rPr lang="en-US" dirty="0"/>
              <a:t>and </a:t>
            </a:r>
            <a:r>
              <a:rPr lang="en-US" dirty="0" smtClean="0"/>
              <a:t>Y </a:t>
            </a:r>
            <a:r>
              <a:rPr lang="en-US" dirty="0"/>
              <a:t>in the underlying population), </a:t>
            </a:r>
            <a:r>
              <a:rPr lang="en-US" dirty="0" smtClean="0"/>
              <a:t>we must </a:t>
            </a:r>
            <a:r>
              <a:rPr lang="en-US" dirty="0"/>
              <a:t>have a </a:t>
            </a:r>
            <a:r>
              <a:rPr lang="en-US" dirty="0" smtClean="0"/>
              <a:t>t-statistic </a:t>
            </a:r>
            <a:r>
              <a:rPr lang="en-US" dirty="0"/>
              <a:t>greater than or equal to 1.29</a:t>
            </a:r>
            <a:r>
              <a:rPr lang="en-US" dirty="0" smtClean="0"/>
              <a:t>.</a:t>
            </a:r>
          </a:p>
          <a:p>
            <a:r>
              <a:rPr lang="en-US" dirty="0" smtClean="0"/>
              <a:t>Because </a:t>
            </a:r>
            <a:r>
              <a:rPr lang="en-US" dirty="0"/>
              <a:t>3.44 </a:t>
            </a:r>
            <a:r>
              <a:rPr lang="en-US" dirty="0" smtClean="0"/>
              <a:t>&gt; </a:t>
            </a:r>
            <a:r>
              <a:rPr lang="en-US" dirty="0"/>
              <a:t>1.29, we can proceed to the next column </a:t>
            </a:r>
            <a:r>
              <a:rPr lang="en-US" dirty="0" smtClean="0"/>
              <a:t>for p = </a:t>
            </a:r>
            <a:r>
              <a:rPr lang="en-US" dirty="0"/>
              <a:t>.</a:t>
            </a:r>
            <a:r>
              <a:rPr lang="en-US" dirty="0" smtClean="0"/>
              <a:t>05 </a:t>
            </a:r>
            <a:r>
              <a:rPr lang="en-US" dirty="0"/>
              <a:t>and see that 3.44 is also greater than 1.66. </a:t>
            </a:r>
            <a:endParaRPr lang="en-US" dirty="0" smtClean="0"/>
          </a:p>
          <a:p>
            <a:r>
              <a:rPr lang="en-US" dirty="0" smtClean="0"/>
              <a:t>This </a:t>
            </a:r>
            <a:r>
              <a:rPr lang="en-US" dirty="0"/>
              <a:t>indicates that we have very confidently cleared the third hurdle in our assessment of whether or not there is a causal relationship between majority status and government duration.</a:t>
            </a:r>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Correlation Coefficient</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endParaRPr lang="en-US" dirty="0"/>
          </a:p>
          <a:p>
            <a:r>
              <a:rPr lang="en-US" dirty="0" smtClean="0"/>
              <a:t>In </a:t>
            </a:r>
            <a:r>
              <a:rPr lang="en-US" dirty="0"/>
              <a:t>our final example of bivariate hypothesis testing we look at a situation in which both the independent variable and </a:t>
            </a:r>
            <a:r>
              <a:rPr lang="en-US" dirty="0" smtClean="0"/>
              <a:t>the dependent </a:t>
            </a:r>
            <a:r>
              <a:rPr lang="en-US" dirty="0"/>
              <a:t>variable are continuous.  </a:t>
            </a:r>
            <a:endParaRPr lang="en-US" dirty="0" smtClean="0"/>
          </a:p>
          <a:p>
            <a:r>
              <a:rPr lang="en-US" dirty="0" smtClean="0"/>
              <a:t>When </a:t>
            </a:r>
            <a:r>
              <a:rPr lang="en-US" dirty="0"/>
              <a:t>we have an independent variable and a dependent variable that are both continuous, we can visually detect </a:t>
            </a:r>
            <a:r>
              <a:rPr lang="en-US" dirty="0" err="1"/>
              <a:t>covariation</a:t>
            </a:r>
            <a:r>
              <a:rPr lang="en-US" dirty="0"/>
              <a:t> pretty easily in graphs.  </a:t>
            </a:r>
            <a:endParaRPr lang="en-US" dirty="0" smtClean="0"/>
          </a:p>
          <a:p>
            <a:r>
              <a:rPr lang="en-US" dirty="0" smtClean="0"/>
              <a:t>Scatter </a:t>
            </a:r>
            <a:r>
              <a:rPr lang="en-US" dirty="0"/>
              <a:t>plots are useful for getting an initial look at the relationship between two continuous variables</a:t>
            </a:r>
            <a:r>
              <a:rPr lang="en-US" dirty="0" smtClean="0"/>
              <a:t>:</a:t>
            </a:r>
          </a:p>
          <a:p>
            <a:pPr lvl="1"/>
            <a:r>
              <a:rPr lang="en-US" dirty="0" smtClean="0"/>
              <a:t>Any </a:t>
            </a:r>
            <a:r>
              <a:rPr lang="en-US" dirty="0"/>
              <a:t>time that you examine a scatter plot, you should figure out what are the axes and then what each point in the scatter plot represents. </a:t>
            </a:r>
            <a:endParaRPr lang="en-US" dirty="0" smtClean="0"/>
          </a:p>
          <a:p>
            <a:pPr lvl="1"/>
            <a:r>
              <a:rPr lang="en-US" dirty="0" smtClean="0"/>
              <a:t>In </a:t>
            </a:r>
            <a:r>
              <a:rPr lang="en-US" dirty="0"/>
              <a:t>these plots, the dependent variable (in this case incumbent vote) should be displayed on the vertical axis while the independent variable (in this case economic growth) should be displayed on the horizontal axis. </a:t>
            </a:r>
            <a:endParaRPr lang="en-US" dirty="0" smtClean="0"/>
          </a:p>
          <a:p>
            <a:pPr lvl="1"/>
            <a:r>
              <a:rPr lang="en-US" dirty="0" smtClean="0"/>
              <a:t>Each </a:t>
            </a:r>
            <a:r>
              <a:rPr lang="en-US" dirty="0"/>
              <a:t>point in the scatter plot should represent the values for the two variables for an individual case</a:t>
            </a:r>
            <a:r>
              <a:rPr lang="en-US" dirty="0" smtClean="0"/>
              <a:t>.</a:t>
            </a:r>
            <a:endParaRPr lang="en-US" dirty="0"/>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Scatter plot of change in GDP and incumbent-party vote share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2034381"/>
            <a:ext cx="5029200" cy="3657600"/>
          </a:xfrm>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r>
                  <a:rPr lang="en-US" dirty="0" smtClean="0"/>
                  <a:t>Covariance </a:t>
                </a:r>
                <a:r>
                  <a:rPr lang="en-US" dirty="0"/>
                  <a:t>is a statistical way of summarizing the general </a:t>
                </a:r>
                <a:r>
                  <a:rPr lang="en-US" dirty="0" smtClean="0"/>
                  <a:t>pattern of </a:t>
                </a:r>
                <a:r>
                  <a:rPr lang="en-US" dirty="0"/>
                  <a:t>association (or the lack thereof) between two continuous variables. The formula for covariance between two variables </a:t>
                </a:r>
                <a:r>
                  <a:rPr lang="en-US" dirty="0" smtClean="0"/>
                  <a:t>X </a:t>
                </a:r>
                <a:r>
                  <a:rPr lang="en-US" dirty="0"/>
                  <a:t>and </a:t>
                </a:r>
                <a:r>
                  <a:rPr lang="en-US" dirty="0" smtClean="0"/>
                  <a:t>Y </a:t>
                </a:r>
                <a:r>
                  <a:rPr lang="en-US" dirty="0"/>
                  <a:t>is</a:t>
                </a:r>
              </a:p>
              <a:p>
                <a:endParaRPr lang="en-US" dirty="0" smtClean="0"/>
              </a:p>
              <a:p>
                <a:endParaRPr lang="en-US" dirty="0"/>
              </a:p>
              <a:p>
                <a:endParaRPr lang="en-US" dirty="0" smtClean="0"/>
              </a:p>
              <a:p>
                <a:r>
                  <a:rPr lang="en-US" dirty="0" smtClean="0"/>
                  <a:t>To </a:t>
                </a:r>
                <a:r>
                  <a:rPr lang="en-US" dirty="0"/>
                  <a:t>better understand the intuition behind the covariance formula, </a:t>
                </a:r>
                <a:r>
                  <a:rPr lang="en-US" dirty="0" smtClean="0"/>
                  <a:t>it is </a:t>
                </a:r>
                <a:r>
                  <a:rPr lang="en-US" dirty="0"/>
                  <a:t>helpful to think of individual cases in terms of their </a:t>
                </a:r>
                <a:r>
                  <a:rPr lang="en-US" dirty="0" smtClean="0"/>
                  <a:t>values relative </a:t>
                </a:r>
                <a:r>
                  <a:rPr lang="en-US" dirty="0"/>
                  <a:t>to the mean of </a:t>
                </a:r>
                <a:r>
                  <a:rPr lang="en-US" dirty="0" smtClean="0"/>
                  <a:t>X (</a:t>
                </a:r>
                <a14:m>
                  <m:oMath xmlns:m="http://schemas.openxmlformats.org/officeDocument/2006/math">
                    <m:acc>
                      <m:accPr>
                        <m:chr m:val="̅"/>
                        <m:ctrlPr>
                          <a:rPr lang="en-US" i="1" smtClean="0">
                            <a:latin typeface="Cambria Math"/>
                          </a:rPr>
                        </m:ctrlPr>
                      </m:accPr>
                      <m:e>
                        <m:r>
                          <a:rPr lang="en-US" b="0" i="1" smtClean="0">
                            <a:latin typeface="Cambria Math"/>
                          </a:rPr>
                          <m:t>𝑋</m:t>
                        </m:r>
                      </m:e>
                    </m:acc>
                  </m:oMath>
                </a14:m>
                <a:r>
                  <a:rPr lang="en-US" dirty="0" smtClean="0"/>
                  <a:t>) </a:t>
                </a:r>
                <a:r>
                  <a:rPr lang="en-US" dirty="0"/>
                  <a:t>and the mean of </a:t>
                </a:r>
                <a:r>
                  <a:rPr lang="en-US" dirty="0" smtClean="0"/>
                  <a:t>Y </a:t>
                </a:r>
                <a:r>
                  <a:rPr lang="en-US" dirty="0"/>
                  <a:t>(</a:t>
                </a:r>
                <a14:m>
                  <m:oMath xmlns:m="http://schemas.openxmlformats.org/officeDocument/2006/math">
                    <m:acc>
                      <m:accPr>
                        <m:chr m:val="̅"/>
                        <m:ctrlPr>
                          <a:rPr lang="en-US" i="1" smtClean="0">
                            <a:latin typeface="Cambria Math"/>
                          </a:rPr>
                        </m:ctrlPr>
                      </m:accPr>
                      <m:e>
                        <m:r>
                          <a:rPr lang="en-US" b="0" i="1" smtClean="0">
                            <a:latin typeface="Cambria Math"/>
                          </a:rPr>
                          <m:t>𝑌</m:t>
                        </m:r>
                      </m:e>
                    </m:acc>
                  </m:oMath>
                </a14:m>
                <a:r>
                  <a:rPr lang="en-US" dirty="0"/>
                  <a:t>) : </a:t>
                </a:r>
                <a:endParaRPr lang="en-US" dirty="0" smtClean="0"/>
              </a:p>
              <a:p>
                <a:pPr lvl="1"/>
                <a:r>
                  <a:rPr lang="en-US" dirty="0" smtClean="0"/>
                  <a:t>If </a:t>
                </a:r>
                <a14:m>
                  <m:oMath xmlns:m="http://schemas.openxmlformats.org/officeDocument/2006/math">
                    <m:sSub>
                      <m:sSubPr>
                        <m:ctrlPr>
                          <a:rPr lang="en-US" i="1" smtClean="0">
                            <a:latin typeface="Cambria Math"/>
                          </a:rPr>
                        </m:ctrlPr>
                      </m:sSubPr>
                      <m:e>
                        <m:r>
                          <a:rPr lang="en-US" b="0" i="1" smtClean="0">
                            <a:latin typeface="Cambria Math"/>
                          </a:rPr>
                          <m:t>𝑋</m:t>
                        </m:r>
                      </m:e>
                      <m:sub>
                        <m:r>
                          <a:rPr lang="en-US" b="0" i="1" smtClean="0">
                            <a:latin typeface="Cambria Math"/>
                          </a:rPr>
                          <m:t>𝑖</m:t>
                        </m:r>
                      </m:sub>
                    </m:sSub>
                    <m:r>
                      <a:rPr lang="en-US" b="0" i="1" smtClean="0">
                        <a:latin typeface="Cambria Math"/>
                      </a:rPr>
                      <m:t>−</m:t>
                    </m:r>
                    <m:acc>
                      <m:accPr>
                        <m:chr m:val="̅"/>
                        <m:ctrlPr>
                          <a:rPr lang="en-US" i="1">
                            <a:latin typeface="Cambria Math"/>
                          </a:rPr>
                        </m:ctrlPr>
                      </m:accPr>
                      <m:e>
                        <m:r>
                          <a:rPr lang="en-US" i="1">
                            <a:latin typeface="Cambria Math"/>
                          </a:rPr>
                          <m:t>𝑋</m:t>
                        </m:r>
                      </m:e>
                    </m:acc>
                    <m:r>
                      <a:rPr lang="en-US" b="0" i="1" smtClean="0">
                        <a:latin typeface="Cambria Math"/>
                      </a:rPr>
                      <m:t>&gt;0</m:t>
                    </m:r>
                  </m:oMath>
                </a14:m>
                <a:r>
                  <a:rPr lang="en-US" dirty="0"/>
                  <a:t> </a:t>
                </a:r>
                <a:r>
                  <a:rPr lang="en-US" dirty="0" smtClean="0"/>
                  <a:t>and </a:t>
                </a:r>
                <a14:m>
                  <m:oMath xmlns:m="http://schemas.openxmlformats.org/officeDocument/2006/math">
                    <m:sSub>
                      <m:sSubPr>
                        <m:ctrlPr>
                          <a:rPr lang="en-US" i="1">
                            <a:latin typeface="Cambria Math"/>
                          </a:rPr>
                        </m:ctrlPr>
                      </m:sSubPr>
                      <m:e>
                        <m:r>
                          <a:rPr lang="en-US" b="0" i="1" smtClean="0">
                            <a:latin typeface="Cambria Math"/>
                          </a:rPr>
                          <m:t>𝑌</m:t>
                        </m:r>
                      </m:e>
                      <m:sub>
                        <m:r>
                          <a:rPr lang="en-US" i="1">
                            <a:latin typeface="Cambria Math"/>
                          </a:rPr>
                          <m:t>𝑖</m:t>
                        </m:r>
                      </m:sub>
                    </m:sSub>
                    <m:r>
                      <a:rPr lang="en-US" i="1">
                        <a:latin typeface="Cambria Math"/>
                      </a:rPr>
                      <m:t>−</m:t>
                    </m:r>
                    <m:acc>
                      <m:accPr>
                        <m:chr m:val="̅"/>
                        <m:ctrlPr>
                          <a:rPr lang="en-US" i="1">
                            <a:latin typeface="Cambria Math"/>
                          </a:rPr>
                        </m:ctrlPr>
                      </m:accPr>
                      <m:e>
                        <m:r>
                          <a:rPr lang="en-US" b="0" i="1" smtClean="0">
                            <a:latin typeface="Cambria Math"/>
                          </a:rPr>
                          <m:t>𝑌</m:t>
                        </m:r>
                      </m:e>
                    </m:acc>
                    <m:r>
                      <a:rPr lang="en-US" i="1">
                        <a:latin typeface="Cambria Math"/>
                      </a:rPr>
                      <m:t>&gt;0</m:t>
                    </m:r>
                  </m:oMath>
                </a14:m>
                <a:r>
                  <a:rPr lang="en-US" dirty="0" smtClean="0"/>
                  <a:t>, that </a:t>
                </a:r>
                <a:r>
                  <a:rPr lang="en-US" dirty="0"/>
                  <a:t>case's contribution to the numerator in the covariance </a:t>
                </a:r>
                <a:r>
                  <a:rPr lang="en-US" dirty="0" smtClean="0"/>
                  <a:t>equation will </a:t>
                </a:r>
                <a:r>
                  <a:rPr lang="en-US" dirty="0"/>
                  <a:t>be positive.  </a:t>
                </a:r>
                <a:endParaRPr lang="en-US" dirty="0" smtClean="0"/>
              </a:p>
              <a:p>
                <a:pPr lvl="1"/>
                <a:r>
                  <a:rPr lang="en-US" dirty="0" smtClean="0"/>
                  <a:t>If </a:t>
                </a:r>
                <a14:m>
                  <m:oMath xmlns:m="http://schemas.openxmlformats.org/officeDocument/2006/math">
                    <m:sSub>
                      <m:sSubPr>
                        <m:ctrlPr>
                          <a:rPr lang="en-US" i="1">
                            <a:latin typeface="Cambria Math"/>
                          </a:rPr>
                        </m:ctrlPr>
                      </m:sSubPr>
                      <m:e>
                        <m:r>
                          <a:rPr lang="en-US" i="1">
                            <a:latin typeface="Cambria Math"/>
                          </a:rPr>
                          <m:t>𝑋</m:t>
                        </m:r>
                      </m:e>
                      <m:sub>
                        <m:r>
                          <a:rPr lang="en-US" i="1">
                            <a:latin typeface="Cambria Math"/>
                          </a:rPr>
                          <m:t>𝑖</m:t>
                        </m:r>
                      </m:sub>
                    </m:sSub>
                    <m:r>
                      <a:rPr lang="en-US" i="1">
                        <a:latin typeface="Cambria Math"/>
                      </a:rPr>
                      <m:t>−</m:t>
                    </m:r>
                    <m:acc>
                      <m:accPr>
                        <m:chr m:val="̅"/>
                        <m:ctrlPr>
                          <a:rPr lang="en-US" i="1">
                            <a:latin typeface="Cambria Math"/>
                          </a:rPr>
                        </m:ctrlPr>
                      </m:accPr>
                      <m:e>
                        <m:r>
                          <a:rPr lang="en-US" i="1">
                            <a:latin typeface="Cambria Math"/>
                          </a:rPr>
                          <m:t>𝑋</m:t>
                        </m:r>
                      </m:e>
                    </m:acc>
                    <m:r>
                      <a:rPr lang="en-US" b="0" i="1" smtClean="0">
                        <a:latin typeface="Cambria Math"/>
                      </a:rPr>
                      <m:t>&lt;</m:t>
                    </m:r>
                    <m:r>
                      <a:rPr lang="en-US" i="1">
                        <a:latin typeface="Cambria Math"/>
                      </a:rPr>
                      <m:t>0</m:t>
                    </m:r>
                  </m:oMath>
                </a14:m>
                <a:r>
                  <a:rPr lang="en-US" dirty="0" smtClean="0"/>
                  <a:t>  and </a:t>
                </a: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𝑖</m:t>
                        </m:r>
                      </m:sub>
                    </m:sSub>
                    <m:r>
                      <a:rPr lang="en-US" i="1">
                        <a:latin typeface="Cambria Math"/>
                      </a:rPr>
                      <m:t>−</m:t>
                    </m:r>
                    <m:acc>
                      <m:accPr>
                        <m:chr m:val="̅"/>
                        <m:ctrlPr>
                          <a:rPr lang="en-US" i="1">
                            <a:latin typeface="Cambria Math"/>
                          </a:rPr>
                        </m:ctrlPr>
                      </m:accPr>
                      <m:e>
                        <m:r>
                          <a:rPr lang="en-US" i="1">
                            <a:latin typeface="Cambria Math"/>
                          </a:rPr>
                          <m:t>𝑌</m:t>
                        </m:r>
                      </m:e>
                    </m:acc>
                    <m:r>
                      <a:rPr lang="en-US" b="0" i="1" smtClean="0">
                        <a:latin typeface="Cambria Math"/>
                      </a:rPr>
                      <m:t>&lt;</m:t>
                    </m:r>
                    <m:r>
                      <a:rPr lang="en-US" i="1">
                        <a:latin typeface="Cambria Math"/>
                      </a:rPr>
                      <m:t>0</m:t>
                    </m:r>
                  </m:oMath>
                </a14:m>
                <a:r>
                  <a:rPr lang="en-US" dirty="0"/>
                  <a:t>, that case's contribution to the numerator in </a:t>
                </a:r>
                <a:r>
                  <a:rPr lang="en-US" dirty="0" smtClean="0"/>
                  <a:t>the covariance </a:t>
                </a:r>
                <a:r>
                  <a:rPr lang="en-US" dirty="0"/>
                  <a:t>equation will also be positive, because multiplying </a:t>
                </a:r>
                <a:r>
                  <a:rPr lang="en-US" dirty="0" smtClean="0"/>
                  <a:t>two negative </a:t>
                </a:r>
                <a:r>
                  <a:rPr lang="en-US" dirty="0"/>
                  <a:t>numbers yields a positive product. </a:t>
                </a:r>
                <a:endParaRPr lang="en-US" dirty="0" smtClean="0"/>
              </a:p>
              <a:p>
                <a:pPr lvl="1"/>
                <a:r>
                  <a:rPr lang="en-US" dirty="0" smtClean="0"/>
                  <a:t>If </a:t>
                </a:r>
                <a:r>
                  <a:rPr lang="en-US" dirty="0"/>
                  <a:t>a case has a combination of one value greater than the mean and one value less than </a:t>
                </a:r>
                <a:r>
                  <a:rPr lang="en-US" dirty="0" smtClean="0"/>
                  <a:t>the mean</a:t>
                </a:r>
                <a:r>
                  <a:rPr lang="en-US" dirty="0"/>
                  <a:t>, its contribution to the numerator in the covariance </a:t>
                </a:r>
                <a:r>
                  <a:rPr lang="en-US" dirty="0" smtClean="0"/>
                  <a:t>equation will </a:t>
                </a:r>
                <a:r>
                  <a:rPr lang="en-US" dirty="0"/>
                  <a:t>be negative because multiplying a positive number by a </a:t>
                </a:r>
                <a:r>
                  <a:rPr lang="en-US" dirty="0" smtClean="0"/>
                  <a:t>negative number </a:t>
                </a:r>
                <a:r>
                  <a:rPr lang="en-US" dirty="0"/>
                  <a:t>yields a negative product</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1752"/>
                </a:stretch>
              </a:blipFill>
            </p:spPr>
            <p:txBody>
              <a:bodyPr/>
              <a:lstStyle/>
              <a:p>
                <a:r>
                  <a:rPr lang="en-US">
                    <a:noFill/>
                  </a:rPr>
                  <a:t> </a:t>
                </a:r>
              </a:p>
            </p:txBody>
          </p:sp>
        </mc:Fallback>
      </mc:AlternateContent>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106" y="2318327"/>
            <a:ext cx="33242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Scatter plot of change in GDP and incumbent-party </a:t>
            </a:r>
            <a:r>
              <a:rPr lang="en-US" sz="2400" dirty="0" smtClean="0"/>
              <a:t/>
            </a:r>
            <a:br>
              <a:rPr lang="en-US" sz="2400" dirty="0" smtClean="0"/>
            </a:br>
            <a:r>
              <a:rPr lang="en-US" sz="2400" dirty="0" smtClean="0"/>
              <a:t>vote </a:t>
            </a:r>
            <a:r>
              <a:rPr lang="en-US" sz="2400" dirty="0"/>
              <a:t>share with mean-delimited quadrants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2034381"/>
            <a:ext cx="5029200" cy="3657600"/>
          </a:xfrm>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Covariance table for economic growth and </a:t>
            </a:r>
            <a:r>
              <a:rPr lang="en-US" sz="2800" dirty="0" smtClean="0"/>
              <a:t/>
            </a:r>
            <a:br>
              <a:rPr lang="en-US" sz="2800" dirty="0" smtClean="0"/>
            </a:br>
            <a:r>
              <a:rPr lang="en-US" sz="2800" dirty="0" smtClean="0"/>
              <a:t>incumbent-party </a:t>
            </a:r>
            <a:r>
              <a:rPr lang="en-US" sz="2800" dirty="0"/>
              <a:t>presidential vote, 1880--2004</a:t>
            </a:r>
          </a:p>
        </p:txBody>
      </p:sp>
      <p:sp>
        <p:nvSpPr>
          <p:cNvPr id="3" name="Content Placeholder 2"/>
          <p:cNvSpPr>
            <a:spLocks noGrp="1"/>
          </p:cNvSpPr>
          <p:nvPr>
            <p:ph idx="1"/>
          </p:nvPr>
        </p:nvSpPr>
        <p:spPr/>
        <p:txBody>
          <a:bodyPr>
            <a:normAutofit fontScale="70000" lnSpcReduction="20000"/>
          </a:bodyPr>
          <a:lstStyle/>
          <a:p>
            <a:endParaRPr lang="en-US" dirty="0"/>
          </a:p>
          <a:p>
            <a:endParaRPr lang="en-US" dirty="0" smtClean="0"/>
          </a:p>
          <a:p>
            <a:endParaRPr lang="en-US" dirty="0"/>
          </a:p>
          <a:p>
            <a:endParaRPr lang="en-US" dirty="0" smtClean="0"/>
          </a:p>
          <a:p>
            <a:endParaRPr lang="en-US" dirty="0"/>
          </a:p>
          <a:p>
            <a:endParaRPr lang="en-US" dirty="0" smtClean="0"/>
          </a:p>
          <a:p>
            <a:r>
              <a:rPr lang="en-US" dirty="0" smtClean="0"/>
              <a:t>In </a:t>
            </a:r>
            <a:r>
              <a:rPr lang="en-US" dirty="0"/>
              <a:t>a covariance table, the cells across the main diagonal (from upper-left to lower-right) are </a:t>
            </a:r>
            <a:r>
              <a:rPr lang="en-US" dirty="0" smtClean="0"/>
              <a:t>cells for </a:t>
            </a:r>
            <a:r>
              <a:rPr lang="en-US" dirty="0"/>
              <a:t>which the column and the row reference the same variable</a:t>
            </a:r>
            <a:r>
              <a:rPr lang="en-US" dirty="0" smtClean="0"/>
              <a:t>.</a:t>
            </a:r>
            <a:endParaRPr lang="en-US" dirty="0"/>
          </a:p>
          <a:p>
            <a:r>
              <a:rPr lang="en-US" dirty="0" smtClean="0"/>
              <a:t>In </a:t>
            </a:r>
            <a:r>
              <a:rPr lang="en-US" dirty="0"/>
              <a:t>this case the cell entry is the variance for the referenced variable.  </a:t>
            </a:r>
            <a:endParaRPr lang="en-US" dirty="0" smtClean="0"/>
          </a:p>
          <a:p>
            <a:r>
              <a:rPr lang="en-US" dirty="0" smtClean="0"/>
              <a:t>Each </a:t>
            </a:r>
            <a:r>
              <a:rPr lang="en-US" dirty="0"/>
              <a:t>of the cells off of the main diagonal displays the covariance for a pair of variables.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33600"/>
            <a:ext cx="39624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covariance to correlation</a:t>
            </a:r>
          </a:p>
        </p:txBody>
      </p:sp>
      <p:sp>
        <p:nvSpPr>
          <p:cNvPr id="3" name="Content Placeholder 2"/>
          <p:cNvSpPr>
            <a:spLocks noGrp="1"/>
          </p:cNvSpPr>
          <p:nvPr>
            <p:ph idx="1"/>
          </p:nvPr>
        </p:nvSpPr>
        <p:spPr/>
        <p:txBody>
          <a:bodyPr>
            <a:normAutofit fontScale="55000" lnSpcReduction="20000"/>
          </a:bodyPr>
          <a:lstStyle/>
          <a:p>
            <a:r>
              <a:rPr lang="en-US" dirty="0" smtClean="0"/>
              <a:t>The </a:t>
            </a:r>
            <a:r>
              <a:rPr lang="en-US" dirty="0"/>
              <a:t>covariance calculation tells us that we have a positive or negative relationship, but </a:t>
            </a:r>
            <a:r>
              <a:rPr lang="en-US" dirty="0" smtClean="0"/>
              <a:t>it does </a:t>
            </a:r>
            <a:r>
              <a:rPr lang="en-US" dirty="0"/>
              <a:t>not tell us how confident we can be that this relationship is different </a:t>
            </a:r>
            <a:r>
              <a:rPr lang="en-US" dirty="0" smtClean="0"/>
              <a:t>from what </a:t>
            </a:r>
            <a:r>
              <a:rPr lang="en-US" dirty="0"/>
              <a:t>we would see if our independent and dependent variables were not related in our underlying population of interest. </a:t>
            </a:r>
          </a:p>
          <a:p>
            <a:r>
              <a:rPr lang="en-US" dirty="0" smtClean="0"/>
              <a:t>To </a:t>
            </a:r>
            <a:r>
              <a:rPr lang="en-US" dirty="0"/>
              <a:t>make this assessment, we turn to a third test developed Karl </a:t>
            </a:r>
            <a:r>
              <a:rPr lang="en-US" dirty="0" smtClean="0"/>
              <a:t>Pearson, Pearson's </a:t>
            </a:r>
            <a:r>
              <a:rPr lang="en-US" dirty="0"/>
              <a:t>correlation coefficient. This is also known as </a:t>
            </a:r>
            <a:r>
              <a:rPr lang="en-US" dirty="0" smtClean="0"/>
              <a:t>“Pearson's r,” </a:t>
            </a:r>
            <a:r>
              <a:rPr lang="en-US" dirty="0"/>
              <a:t>the formula for which is</a:t>
            </a:r>
          </a:p>
          <a:p>
            <a:endParaRPr lang="en-US" dirty="0" smtClean="0"/>
          </a:p>
          <a:p>
            <a:endParaRPr lang="en-US" dirty="0"/>
          </a:p>
          <a:p>
            <a:endParaRPr lang="en-US" dirty="0" smtClean="0"/>
          </a:p>
          <a:p>
            <a:r>
              <a:rPr lang="en-US" dirty="0" smtClean="0"/>
              <a:t>There </a:t>
            </a:r>
            <a:r>
              <a:rPr lang="en-US" dirty="0"/>
              <a:t>are a couple of points worth noting about the correlation coefficient:</a:t>
            </a:r>
          </a:p>
          <a:p>
            <a:pPr lvl="1"/>
            <a:r>
              <a:rPr lang="en-US" dirty="0" smtClean="0"/>
              <a:t>If </a:t>
            </a:r>
            <a:r>
              <a:rPr lang="en-US" dirty="0"/>
              <a:t>all of the points in the plot line up perfectly on a straight, positively sloping line, the correlation coefficient will equal 1. </a:t>
            </a:r>
          </a:p>
          <a:p>
            <a:pPr lvl="1"/>
            <a:r>
              <a:rPr lang="en-US" dirty="0" smtClean="0"/>
              <a:t>If </a:t>
            </a:r>
            <a:r>
              <a:rPr lang="en-US" dirty="0"/>
              <a:t>all of the points in the plot line up perfectly on a straight, negatively sloping line, the correlation coefficient will equal </a:t>
            </a:r>
            <a:r>
              <a:rPr lang="en-US" dirty="0" smtClean="0"/>
              <a:t>-1. </a:t>
            </a:r>
          </a:p>
          <a:p>
            <a:pPr lvl="1"/>
            <a:r>
              <a:rPr lang="en-US" dirty="0" smtClean="0"/>
              <a:t>Otherwise</a:t>
            </a:r>
            <a:r>
              <a:rPr lang="en-US" dirty="0"/>
              <a:t>, the values will lie between positive one and negative one</a:t>
            </a:r>
            <a:r>
              <a:rPr lang="en-US" dirty="0" smtClean="0"/>
              <a: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880" y="3048000"/>
            <a:ext cx="17335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t-test for 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a:t>
            </a:r>
            <a:r>
              <a:rPr lang="en-US" dirty="0"/>
              <a:t>can calculate a </a:t>
            </a:r>
            <a:r>
              <a:rPr lang="en-US" dirty="0" smtClean="0"/>
              <a:t>t-statistic </a:t>
            </a:r>
            <a:r>
              <a:rPr lang="en-US" dirty="0"/>
              <a:t>for a correlation coefficient </a:t>
            </a:r>
            <a:r>
              <a:rPr lang="en-US" dirty="0" smtClean="0"/>
              <a:t>as</a:t>
            </a:r>
          </a:p>
          <a:p>
            <a:endParaRPr lang="en-US" dirty="0"/>
          </a:p>
          <a:p>
            <a:endParaRPr lang="en-US" dirty="0" smtClean="0"/>
          </a:p>
          <a:p>
            <a:endParaRPr lang="en-US" dirty="0"/>
          </a:p>
          <a:p>
            <a:r>
              <a:rPr lang="en-US" dirty="0" smtClean="0"/>
              <a:t>with </a:t>
            </a:r>
            <a:r>
              <a:rPr lang="en-US" dirty="0" smtClean="0"/>
              <a:t>n </a:t>
            </a:r>
            <a:r>
              <a:rPr lang="en-US" dirty="0"/>
              <a:t>- </a:t>
            </a:r>
            <a:r>
              <a:rPr lang="en-US" dirty="0" smtClean="0"/>
              <a:t>2 </a:t>
            </a:r>
            <a:r>
              <a:rPr lang="en-US" dirty="0"/>
              <a:t>degrees of freedom, where </a:t>
            </a:r>
            <a:r>
              <a:rPr lang="en-US" dirty="0" smtClean="0"/>
              <a:t>n </a:t>
            </a:r>
            <a:r>
              <a:rPr lang="en-US" dirty="0"/>
              <a:t>is the number of cases. </a:t>
            </a:r>
            <a:endParaRPr lang="en-US" dirty="0" smtClean="0"/>
          </a:p>
          <a:p>
            <a:r>
              <a:rPr lang="en-US" dirty="0" smtClean="0"/>
              <a:t>In </a:t>
            </a:r>
            <a:r>
              <a:rPr lang="en-US" dirty="0"/>
              <a:t>this case, our degrees of freedom equal </a:t>
            </a:r>
            <a:r>
              <a:rPr lang="en-US" dirty="0" smtClean="0"/>
              <a:t>34 </a:t>
            </a:r>
            <a:r>
              <a:rPr lang="en-US" dirty="0"/>
              <a:t>- </a:t>
            </a:r>
            <a:r>
              <a:rPr lang="en-US" dirty="0" smtClean="0"/>
              <a:t>2=32.</a:t>
            </a:r>
          </a:p>
          <a:p>
            <a:r>
              <a:rPr lang="en-US" dirty="0" smtClean="0"/>
              <a:t>With </a:t>
            </a:r>
            <a:r>
              <a:rPr lang="en-US" dirty="0"/>
              <a:t>the degrees of freedom equal to 34 </a:t>
            </a:r>
            <a:r>
              <a:rPr lang="en-US" dirty="0" smtClean="0"/>
              <a:t>(</a:t>
            </a:r>
            <a:r>
              <a:rPr lang="en-US" dirty="0"/>
              <a:t>n = 34</a:t>
            </a:r>
            <a:r>
              <a:rPr lang="en-US" dirty="0" smtClean="0"/>
              <a:t>) </a:t>
            </a:r>
            <a:r>
              <a:rPr lang="en-US" dirty="0"/>
              <a:t>minus two, or 32, we can now turn to the </a:t>
            </a:r>
            <a:r>
              <a:rPr lang="en-US" dirty="0" smtClean="0"/>
              <a:t>t-table </a:t>
            </a:r>
            <a:r>
              <a:rPr lang="en-US" dirty="0"/>
              <a:t>in Appendix B. Looking across the row for </a:t>
            </a:r>
            <a:r>
              <a:rPr lang="en-US" dirty="0" err="1"/>
              <a:t>df</a:t>
            </a:r>
            <a:r>
              <a:rPr lang="en-US" dirty="0"/>
              <a:t> </a:t>
            </a:r>
            <a:r>
              <a:rPr lang="en-US" dirty="0" smtClean="0"/>
              <a:t>= 30, </a:t>
            </a:r>
            <a:r>
              <a:rPr lang="en-US" dirty="0"/>
              <a:t>we can see that our calculated </a:t>
            </a:r>
            <a:r>
              <a:rPr lang="en-US" dirty="0" smtClean="0"/>
              <a:t>t </a:t>
            </a:r>
            <a:r>
              <a:rPr lang="en-US" dirty="0"/>
              <a:t>of 3.96 is greater even than the critical </a:t>
            </a:r>
            <a:r>
              <a:rPr lang="en-US" dirty="0" smtClean="0"/>
              <a:t>t </a:t>
            </a:r>
            <a:r>
              <a:rPr lang="en-US" dirty="0"/>
              <a:t>at the </a:t>
            </a:r>
            <a:r>
              <a:rPr lang="en-US" dirty="0" smtClean="0"/>
              <a:t>p-value </a:t>
            </a:r>
            <a:r>
              <a:rPr lang="en-US" dirty="0"/>
              <a:t>of .001 (which is 3.385). </a:t>
            </a:r>
            <a:endParaRPr lang="en-US" dirty="0" smtClean="0"/>
          </a:p>
          <a:p>
            <a:r>
              <a:rPr lang="en-US" dirty="0" smtClean="0"/>
              <a:t>This </a:t>
            </a:r>
            <a:r>
              <a:rPr lang="en-US" dirty="0"/>
              <a:t>tells us that the probability of seeing this relationship due to random chance is less than .001 or 1 in 1000</a:t>
            </a:r>
            <a:r>
              <a:rPr lang="en-US" dirty="0" smtClean="0"/>
              <a:t>.</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184" y="1981200"/>
            <a:ext cx="15430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the Right Bivariate Hypothesis Test</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2324100"/>
            <a:ext cx="89249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Wrapping up</a:t>
            </a:r>
          </a:p>
        </p:txBody>
      </p:sp>
      <p:sp>
        <p:nvSpPr>
          <p:cNvPr id="3" name="Content Placeholder 2"/>
          <p:cNvSpPr>
            <a:spLocks noGrp="1"/>
          </p:cNvSpPr>
          <p:nvPr>
            <p:ph idx="1"/>
          </p:nvPr>
        </p:nvSpPr>
        <p:spPr/>
        <p:txBody>
          <a:bodyPr>
            <a:normAutofit fontScale="92500" lnSpcReduction="20000"/>
          </a:bodyPr>
          <a:lstStyle/>
          <a:p>
            <a:r>
              <a:rPr lang="en-US" dirty="0" smtClean="0"/>
              <a:t>We </a:t>
            </a:r>
            <a:r>
              <a:rPr lang="en-US" dirty="0"/>
              <a:t>have introduced three methods to conduct bivariate </a:t>
            </a:r>
            <a:r>
              <a:rPr lang="en-US" dirty="0" smtClean="0"/>
              <a:t>hypothesis tests—tabular analysis</a:t>
            </a:r>
            <a:r>
              <a:rPr lang="en-US" dirty="0"/>
              <a:t>, difference of means tests, and </a:t>
            </a:r>
            <a:r>
              <a:rPr lang="en-US" dirty="0" smtClean="0"/>
              <a:t>correlation coefficients</a:t>
            </a:r>
            <a:r>
              <a:rPr lang="en-US" dirty="0"/>
              <a:t>. </a:t>
            </a:r>
            <a:endParaRPr lang="en-US" dirty="0" smtClean="0"/>
          </a:p>
          <a:p>
            <a:r>
              <a:rPr lang="en-US" dirty="0" smtClean="0"/>
              <a:t>Which </a:t>
            </a:r>
            <a:r>
              <a:rPr lang="en-US" dirty="0"/>
              <a:t>test is most appropriate  in any given </a:t>
            </a:r>
            <a:r>
              <a:rPr lang="en-US" dirty="0" smtClean="0"/>
              <a:t>situation depends </a:t>
            </a:r>
            <a:r>
              <a:rPr lang="en-US" dirty="0"/>
              <a:t>on the measurement metric of your independent and </a:t>
            </a:r>
            <a:r>
              <a:rPr lang="en-US" dirty="0" smtClean="0"/>
              <a:t>dependent variables</a:t>
            </a:r>
            <a:r>
              <a:rPr lang="en-US" dirty="0"/>
              <a:t>. </a:t>
            </a:r>
            <a:endParaRPr lang="en-US" dirty="0" smtClean="0"/>
          </a:p>
          <a:p>
            <a:r>
              <a:rPr lang="en-US" dirty="0" smtClean="0"/>
              <a:t>In </a:t>
            </a:r>
            <a:r>
              <a:rPr lang="en-US" dirty="0"/>
              <a:t>the next chapter we introduce the final method for conducting </a:t>
            </a:r>
            <a:r>
              <a:rPr lang="en-US" dirty="0" smtClean="0"/>
              <a:t>bivariate hypothesis </a:t>
            </a:r>
            <a:r>
              <a:rPr lang="en-US" dirty="0"/>
              <a:t>tests covered in this book, namely bivariate </a:t>
            </a:r>
            <a:r>
              <a:rPr lang="en-US" dirty="0" smtClean="0"/>
              <a:t>regression analysis.</a:t>
            </a:r>
            <a:endParaRPr lang="en-US" dirty="0"/>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Roads Lead to p</a:t>
            </a:r>
          </a:p>
        </p:txBody>
      </p:sp>
      <p:sp>
        <p:nvSpPr>
          <p:cNvPr id="3" name="Content Placeholder 2"/>
          <p:cNvSpPr>
            <a:spLocks noGrp="1"/>
          </p:cNvSpPr>
          <p:nvPr>
            <p:ph idx="1"/>
          </p:nvPr>
        </p:nvSpPr>
        <p:spPr/>
        <p:txBody>
          <a:bodyPr>
            <a:normAutofit/>
          </a:bodyPr>
          <a:lstStyle/>
          <a:p>
            <a:endParaRPr lang="en-US" dirty="0"/>
          </a:p>
          <a:p>
            <a:endParaRPr lang="en-US" dirty="0"/>
          </a:p>
          <a:p>
            <a:r>
              <a:rPr lang="en-US" dirty="0" smtClean="0"/>
              <a:t>One </a:t>
            </a:r>
            <a:r>
              <a:rPr lang="en-US" dirty="0"/>
              <a:t>common element across a wide range of statistical </a:t>
            </a:r>
            <a:r>
              <a:rPr lang="en-US" dirty="0" smtClean="0"/>
              <a:t>hypothesis tests </a:t>
            </a:r>
            <a:r>
              <a:rPr lang="en-US" dirty="0"/>
              <a:t>is the </a:t>
            </a:r>
            <a:r>
              <a:rPr lang="en-US" dirty="0" smtClean="0"/>
              <a:t>p-value.</a:t>
            </a:r>
          </a:p>
          <a:p>
            <a:r>
              <a:rPr lang="en-US" dirty="0" smtClean="0"/>
              <a:t> This </a:t>
            </a:r>
            <a:r>
              <a:rPr lang="en-US" dirty="0"/>
              <a:t>value, ranging between 0 and 1, is </a:t>
            </a:r>
            <a:r>
              <a:rPr lang="en-US" dirty="0" smtClean="0"/>
              <a:t>the closest </a:t>
            </a:r>
            <a:r>
              <a:rPr lang="en-US" dirty="0"/>
              <a:t>thing that we have to a bottom line in statistics. </a:t>
            </a:r>
          </a:p>
          <a:p>
            <a:r>
              <a:rPr lang="en-US" dirty="0" smtClean="0"/>
              <a:t>But </a:t>
            </a:r>
            <a:r>
              <a:rPr lang="en-US" dirty="0"/>
              <a:t>it is often misunderstood and misused.</a:t>
            </a:r>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logic of </a:t>
            </a:r>
            <a:r>
              <a:rPr lang="en-US" dirty="0" smtClean="0"/>
              <a:t>p-values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Remember </a:t>
            </a:r>
            <a:r>
              <a:rPr lang="en-US" dirty="0"/>
              <a:t>that the third hurdle on the path to evaluating a causal relationship is the question </a:t>
            </a:r>
            <a:r>
              <a:rPr lang="en-US" dirty="0" smtClean="0"/>
              <a:t>“Is </a:t>
            </a:r>
            <a:r>
              <a:rPr lang="en-US" dirty="0"/>
              <a:t>there </a:t>
            </a:r>
            <a:r>
              <a:rPr lang="en-US" dirty="0" err="1"/>
              <a:t>covariation</a:t>
            </a:r>
            <a:r>
              <a:rPr lang="en-US" dirty="0"/>
              <a:t> between </a:t>
            </a:r>
            <a:r>
              <a:rPr lang="en-US" dirty="0" smtClean="0"/>
              <a:t>X </a:t>
            </a:r>
            <a:r>
              <a:rPr lang="en-US" dirty="0"/>
              <a:t>and </a:t>
            </a:r>
            <a:r>
              <a:rPr lang="en-US" dirty="0" smtClean="0"/>
              <a:t>Y?”</a:t>
            </a:r>
          </a:p>
          <a:p>
            <a:r>
              <a:rPr lang="en-US" dirty="0" smtClean="0"/>
              <a:t>To </a:t>
            </a:r>
            <a:r>
              <a:rPr lang="en-US" dirty="0"/>
              <a:t>answer this question, we need to apply standards to real-world data for determining whether there appears to be a relationship between </a:t>
            </a:r>
            <a:r>
              <a:rPr lang="en-US" dirty="0" smtClean="0"/>
              <a:t>our two </a:t>
            </a:r>
            <a:r>
              <a:rPr lang="en-US" dirty="0"/>
              <a:t>variables, the independent variable </a:t>
            </a:r>
            <a:r>
              <a:rPr lang="en-US" dirty="0" smtClean="0"/>
              <a:t>X </a:t>
            </a:r>
            <a:r>
              <a:rPr lang="en-US" dirty="0"/>
              <a:t>and the dependent variable </a:t>
            </a:r>
            <a:r>
              <a:rPr lang="en-US" dirty="0" smtClean="0"/>
              <a:t>Y. </a:t>
            </a:r>
          </a:p>
          <a:p>
            <a:r>
              <a:rPr lang="en-US" dirty="0" smtClean="0"/>
              <a:t>We </a:t>
            </a:r>
            <a:r>
              <a:rPr lang="en-US" dirty="0"/>
              <a:t>compare the actual relationship between </a:t>
            </a:r>
            <a:r>
              <a:rPr lang="en-US" dirty="0" smtClean="0"/>
              <a:t>X </a:t>
            </a:r>
            <a:r>
              <a:rPr lang="en-US" dirty="0"/>
              <a:t>and </a:t>
            </a:r>
            <a:r>
              <a:rPr lang="en-US" dirty="0" smtClean="0"/>
              <a:t>Y </a:t>
            </a:r>
            <a:r>
              <a:rPr lang="en-US" dirty="0"/>
              <a:t>in sample data with what we would expect to find if </a:t>
            </a:r>
            <a:r>
              <a:rPr lang="en-US" dirty="0" smtClean="0"/>
              <a:t>X </a:t>
            </a:r>
            <a:r>
              <a:rPr lang="en-US" dirty="0"/>
              <a:t>and </a:t>
            </a:r>
            <a:r>
              <a:rPr lang="en-US" dirty="0" smtClean="0"/>
              <a:t>Y </a:t>
            </a:r>
            <a:r>
              <a:rPr lang="en-US" i="1" dirty="0" smtClean="0"/>
              <a:t>were not </a:t>
            </a:r>
            <a:r>
              <a:rPr lang="en-US" dirty="0"/>
              <a:t>related in the underlying population. </a:t>
            </a:r>
            <a:endParaRPr lang="en-US" dirty="0" smtClean="0"/>
          </a:p>
          <a:p>
            <a:r>
              <a:rPr lang="en-US" dirty="0" smtClean="0"/>
              <a:t>The </a:t>
            </a:r>
            <a:r>
              <a:rPr lang="en-US" i="1" dirty="0" smtClean="0"/>
              <a:t>more different</a:t>
            </a:r>
            <a:r>
              <a:rPr lang="en-US" dirty="0" smtClean="0"/>
              <a:t> </a:t>
            </a:r>
            <a:r>
              <a:rPr lang="en-US" dirty="0"/>
              <a:t>the empirically observed relationship </a:t>
            </a:r>
            <a:r>
              <a:rPr lang="en-US" dirty="0" smtClean="0"/>
              <a:t>is from </a:t>
            </a:r>
            <a:r>
              <a:rPr lang="en-US" dirty="0"/>
              <a:t>what we would expect to find if there were </a:t>
            </a:r>
            <a:r>
              <a:rPr lang="en-US" i="1" dirty="0" smtClean="0"/>
              <a:t>not</a:t>
            </a:r>
            <a:r>
              <a:rPr lang="en-US" dirty="0" smtClean="0"/>
              <a:t> a relationship</a:t>
            </a:r>
            <a:r>
              <a:rPr lang="en-US" dirty="0"/>
              <a:t>, the more confidence we have that </a:t>
            </a:r>
            <a:r>
              <a:rPr lang="en-US" dirty="0" smtClean="0"/>
              <a:t>X </a:t>
            </a:r>
            <a:r>
              <a:rPr lang="en-US" dirty="0"/>
              <a:t>and </a:t>
            </a:r>
            <a:r>
              <a:rPr lang="en-US" dirty="0" smtClean="0"/>
              <a:t>Y are related </a:t>
            </a:r>
            <a:r>
              <a:rPr lang="en-US" dirty="0"/>
              <a:t>in the population.  </a:t>
            </a:r>
            <a:endParaRPr lang="en-US" dirty="0" smtClean="0"/>
          </a:p>
          <a:p>
            <a:r>
              <a:rPr lang="en-US" dirty="0" smtClean="0"/>
              <a:t>The </a:t>
            </a:r>
            <a:r>
              <a:rPr lang="en-US" dirty="0"/>
              <a:t>statistic that is most commonly associated with this type </a:t>
            </a:r>
            <a:r>
              <a:rPr lang="en-US" dirty="0" smtClean="0"/>
              <a:t>of logical </a:t>
            </a:r>
            <a:r>
              <a:rPr lang="en-US" dirty="0"/>
              <a:t>exercise is the </a:t>
            </a:r>
            <a:r>
              <a:rPr lang="en-US" dirty="0" smtClean="0"/>
              <a:t>p-value.</a:t>
            </a:r>
            <a:endParaRPr lang="en-US" dirty="0"/>
          </a:p>
          <a:p>
            <a:endParaRPr lang="en-US" dirty="0"/>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logic of p-values</a:t>
            </a:r>
          </a:p>
        </p:txBody>
      </p:sp>
      <p:sp>
        <p:nvSpPr>
          <p:cNvPr id="3" name="Content Placeholder 2"/>
          <p:cNvSpPr>
            <a:spLocks noGrp="1"/>
          </p:cNvSpPr>
          <p:nvPr>
            <p:ph idx="1"/>
          </p:nvPr>
        </p:nvSpPr>
        <p:spPr/>
        <p:txBody>
          <a:bodyPr>
            <a:normAutofit fontScale="85000" lnSpcReduction="20000"/>
          </a:bodyPr>
          <a:lstStyle/>
          <a:p>
            <a:r>
              <a:rPr lang="en-US" dirty="0" smtClean="0"/>
              <a:t>The p-value</a:t>
            </a:r>
            <a:r>
              <a:rPr lang="en-US" dirty="0"/>
              <a:t>, which ranges between 0 and 1, is the probability that we would see </a:t>
            </a:r>
            <a:r>
              <a:rPr lang="en-US" dirty="0" smtClean="0"/>
              <a:t>the relationship </a:t>
            </a:r>
            <a:r>
              <a:rPr lang="en-US" dirty="0"/>
              <a:t>that we are finding because of random chance. </a:t>
            </a:r>
            <a:endParaRPr lang="en-US" dirty="0" smtClean="0"/>
          </a:p>
          <a:p>
            <a:r>
              <a:rPr lang="en-US" dirty="0" smtClean="0"/>
              <a:t>Put </a:t>
            </a:r>
            <a:r>
              <a:rPr lang="en-US" dirty="0"/>
              <a:t>another way, the </a:t>
            </a:r>
            <a:r>
              <a:rPr lang="en-US" dirty="0" smtClean="0"/>
              <a:t>p-value </a:t>
            </a:r>
            <a:r>
              <a:rPr lang="en-US" dirty="0"/>
              <a:t>tells us the probability that we would see </a:t>
            </a:r>
            <a:r>
              <a:rPr lang="en-US" dirty="0" smtClean="0"/>
              <a:t>the observed </a:t>
            </a:r>
            <a:r>
              <a:rPr lang="en-US" dirty="0"/>
              <a:t>relationship between the two variables in our sample </a:t>
            </a:r>
            <a:r>
              <a:rPr lang="en-US" dirty="0" smtClean="0"/>
              <a:t>data if </a:t>
            </a:r>
            <a:r>
              <a:rPr lang="en-US" dirty="0"/>
              <a:t>there were truly no relationship between them in the </a:t>
            </a:r>
            <a:r>
              <a:rPr lang="en-US" dirty="0" smtClean="0"/>
              <a:t>unobserved population.</a:t>
            </a:r>
          </a:p>
          <a:p>
            <a:r>
              <a:rPr lang="en-US" dirty="0" smtClean="0"/>
              <a:t>Thus</a:t>
            </a:r>
            <a:r>
              <a:rPr lang="en-US" dirty="0"/>
              <a:t>, the lower the </a:t>
            </a:r>
            <a:r>
              <a:rPr lang="en-US" dirty="0" smtClean="0"/>
              <a:t>p-value</a:t>
            </a:r>
            <a:r>
              <a:rPr lang="en-US" dirty="0"/>
              <a:t>, the greater confidence </a:t>
            </a:r>
            <a:r>
              <a:rPr lang="en-US" dirty="0" smtClean="0"/>
              <a:t>we have </a:t>
            </a:r>
            <a:r>
              <a:rPr lang="en-US" dirty="0"/>
              <a:t>that there </a:t>
            </a:r>
            <a:r>
              <a:rPr lang="en-US" i="1" dirty="0" smtClean="0"/>
              <a:t>is</a:t>
            </a:r>
            <a:r>
              <a:rPr lang="en-US" dirty="0" smtClean="0"/>
              <a:t> </a:t>
            </a:r>
            <a:r>
              <a:rPr lang="en-US" dirty="0"/>
              <a:t>a systematic relationship between the </a:t>
            </a:r>
            <a:r>
              <a:rPr lang="en-US" dirty="0" smtClean="0"/>
              <a:t>two variables </a:t>
            </a:r>
            <a:r>
              <a:rPr lang="en-US" dirty="0"/>
              <a:t>for which we estimated the particular </a:t>
            </a:r>
            <a:r>
              <a:rPr lang="en-US" dirty="0" smtClean="0"/>
              <a:t>p-value</a:t>
            </a:r>
            <a:r>
              <a:rPr lang="en-US" dirty="0"/>
              <a:t>.</a:t>
            </a:r>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limitations of </a:t>
            </a:r>
            <a:r>
              <a:rPr lang="en-US" dirty="0" smtClean="0"/>
              <a:t>p-values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logic of a </a:t>
            </a:r>
            <a:r>
              <a:rPr lang="en-US" dirty="0" smtClean="0"/>
              <a:t>p-value </a:t>
            </a:r>
            <a:r>
              <a:rPr lang="en-US" dirty="0"/>
              <a:t>is not reversible.  </a:t>
            </a:r>
            <a:r>
              <a:rPr lang="en-US" dirty="0" smtClean="0"/>
              <a:t>In other </a:t>
            </a:r>
            <a:r>
              <a:rPr lang="en-US" dirty="0"/>
              <a:t>words, </a:t>
            </a:r>
            <a:r>
              <a:rPr lang="en-US" dirty="0" smtClean="0"/>
              <a:t>p= </a:t>
            </a:r>
            <a:r>
              <a:rPr lang="en-US" dirty="0"/>
              <a:t>.</a:t>
            </a:r>
            <a:r>
              <a:rPr lang="en-US" dirty="0" smtClean="0"/>
              <a:t>001 does </a:t>
            </a:r>
            <a:r>
              <a:rPr lang="en-US" dirty="0"/>
              <a:t>not mean that there is a .999 </a:t>
            </a:r>
            <a:r>
              <a:rPr lang="en-US" dirty="0" smtClean="0"/>
              <a:t>chance that </a:t>
            </a:r>
            <a:r>
              <a:rPr lang="en-US" dirty="0"/>
              <a:t>something systematic is going on. </a:t>
            </a:r>
            <a:endParaRPr lang="en-US" dirty="0" smtClean="0"/>
          </a:p>
          <a:p>
            <a:r>
              <a:rPr lang="en-US" dirty="0" smtClean="0"/>
              <a:t>Although </a:t>
            </a:r>
            <a:r>
              <a:rPr lang="en-US" dirty="0"/>
              <a:t>a </a:t>
            </a:r>
            <a:r>
              <a:rPr lang="en-US" dirty="0" smtClean="0"/>
              <a:t>p-value </a:t>
            </a:r>
            <a:r>
              <a:rPr lang="en-US" dirty="0"/>
              <a:t>tells us something about our </a:t>
            </a:r>
            <a:r>
              <a:rPr lang="en-US" dirty="0" smtClean="0"/>
              <a:t>confidence that </a:t>
            </a:r>
            <a:r>
              <a:rPr lang="en-US" dirty="0"/>
              <a:t>there is a relationship between two variables, it does not </a:t>
            </a:r>
            <a:r>
              <a:rPr lang="en-US" dirty="0" smtClean="0"/>
              <a:t>tell us </a:t>
            </a:r>
            <a:r>
              <a:rPr lang="en-US" dirty="0"/>
              <a:t>whether that relationship is causal</a:t>
            </a:r>
            <a:r>
              <a:rPr lang="en-US" dirty="0" smtClean="0"/>
              <a:t>.</a:t>
            </a:r>
          </a:p>
          <a:p>
            <a:r>
              <a:rPr lang="en-US" dirty="0" smtClean="0"/>
              <a:t>When </a:t>
            </a:r>
            <a:r>
              <a:rPr lang="en-US" dirty="0"/>
              <a:t>a </a:t>
            </a:r>
            <a:r>
              <a:rPr lang="en-US" dirty="0" smtClean="0"/>
              <a:t>p-value </a:t>
            </a:r>
            <a:r>
              <a:rPr lang="en-US" dirty="0"/>
              <a:t>is very close to zero, this does not indicate that </a:t>
            </a:r>
            <a:r>
              <a:rPr lang="en-US" dirty="0" smtClean="0"/>
              <a:t>the relationship </a:t>
            </a:r>
            <a:r>
              <a:rPr lang="en-US" dirty="0"/>
              <a:t>between </a:t>
            </a:r>
            <a:r>
              <a:rPr lang="en-US" dirty="0" smtClean="0"/>
              <a:t>X </a:t>
            </a:r>
            <a:r>
              <a:rPr lang="en-US" dirty="0"/>
              <a:t>and </a:t>
            </a:r>
            <a:r>
              <a:rPr lang="en-US" dirty="0" smtClean="0"/>
              <a:t>Y </a:t>
            </a:r>
            <a:r>
              <a:rPr lang="en-US" dirty="0"/>
              <a:t>is very </a:t>
            </a:r>
            <a:r>
              <a:rPr lang="en-US" i="1" dirty="0" smtClean="0"/>
              <a:t>strong</a:t>
            </a:r>
            <a:r>
              <a:rPr lang="en-US" dirty="0" smtClean="0"/>
              <a:t>.</a:t>
            </a:r>
          </a:p>
          <a:p>
            <a:r>
              <a:rPr lang="en-US" dirty="0" smtClean="0"/>
              <a:t>A p-value </a:t>
            </a:r>
            <a:r>
              <a:rPr lang="en-US" dirty="0"/>
              <a:t>does not directly </a:t>
            </a:r>
            <a:r>
              <a:rPr lang="en-US" dirty="0" smtClean="0"/>
              <a:t>reflect the </a:t>
            </a:r>
            <a:r>
              <a:rPr lang="en-US" dirty="0"/>
              <a:t>quality of the measurement procedure for our variables.</a:t>
            </a:r>
          </a:p>
        </p:txBody>
      </p:sp>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limitations of p-values</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p-values </a:t>
                </a:r>
                <a:r>
                  <a:rPr lang="en-US" dirty="0"/>
                  <a:t>are always based </a:t>
                </a:r>
                <a:r>
                  <a:rPr lang="en-US" dirty="0" smtClean="0"/>
                  <a:t>on the </a:t>
                </a:r>
                <a:r>
                  <a:rPr lang="en-US" dirty="0"/>
                  <a:t>assumption that you are drawing a perfectly random sample </a:t>
                </a:r>
                <a:r>
                  <a:rPr lang="en-US" dirty="0" smtClean="0"/>
                  <a:t>from the </a:t>
                </a:r>
                <a:r>
                  <a:rPr lang="en-US" dirty="0"/>
                  <a:t>underlying population. </a:t>
                </a:r>
                <a:endParaRPr lang="en-US" dirty="0" smtClean="0"/>
              </a:p>
              <a:p>
                <a:pPr lvl="1"/>
                <a:r>
                  <a:rPr lang="en-US" dirty="0" smtClean="0"/>
                  <a:t>Mathematically</a:t>
                </a:r>
                <a:r>
                  <a:rPr lang="en-US" dirty="0"/>
                  <a:t>, this is expressed </a:t>
                </a:r>
                <a:r>
                  <a:rPr lang="en-US" dirty="0" smtClean="0"/>
                  <a:t>as</a:t>
                </a:r>
              </a:p>
              <a:p>
                <a:pPr marL="45720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𝑝</m:t>
                          </m:r>
                        </m:e>
                        <m:sub>
                          <m:r>
                            <a:rPr lang="en-US" b="0" i="1" smtClean="0">
                              <a:latin typeface="Cambria Math"/>
                            </a:rPr>
                            <m:t>𝑖</m:t>
                          </m:r>
                        </m:sub>
                      </m:sSub>
                      <m:r>
                        <a:rPr lang="en-US" b="0" i="1" smtClean="0">
                          <a:latin typeface="Cambria Math"/>
                        </a:rPr>
                        <m:t>=</m:t>
                      </m:r>
                      <m:r>
                        <a:rPr lang="en-US" b="0" i="1" smtClean="0">
                          <a:latin typeface="Cambria Math"/>
                        </a:rPr>
                        <m:t>𝑃</m:t>
                      </m:r>
                      <m:r>
                        <a:rPr lang="en-US" b="0" i="1" smtClean="0">
                          <a:latin typeface="Cambria Math"/>
                          <a:ea typeface="Cambria Math"/>
                        </a:rPr>
                        <m:t>∀</m:t>
                      </m:r>
                      <m:r>
                        <a:rPr lang="en-US" b="0" i="1" smtClean="0">
                          <a:latin typeface="Cambria Math"/>
                          <a:ea typeface="Cambria Math"/>
                        </a:rPr>
                        <m:t>𝑖</m:t>
                      </m:r>
                    </m:oMath>
                  </m:oMathPara>
                </a14:m>
                <a:endParaRPr lang="en-US" dirty="0"/>
              </a:p>
              <a:p>
                <a:pPr lvl="1"/>
                <a:r>
                  <a:rPr lang="en-US" dirty="0" smtClean="0"/>
                  <a:t> </a:t>
                </a:r>
                <a:r>
                  <a:rPr lang="en-US" dirty="0"/>
                  <a:t>This translates into </a:t>
                </a:r>
                <a:r>
                  <a:rPr lang="en-US" dirty="0" smtClean="0"/>
                  <a:t>“the </a:t>
                </a:r>
                <a:r>
                  <a:rPr lang="en-US" dirty="0"/>
                  <a:t>probability of an individual </a:t>
                </a:r>
                <a:r>
                  <a:rPr lang="en-US" dirty="0" smtClean="0"/>
                  <a:t>case from </a:t>
                </a:r>
                <a:r>
                  <a:rPr lang="en-US" dirty="0"/>
                  <a:t>our population ending up in our sample, </a:t>
                </a:r>
                <a14:m>
                  <m:oMath xmlns:m="http://schemas.openxmlformats.org/officeDocument/2006/math">
                    <m:sSub>
                      <m:sSubPr>
                        <m:ctrlPr>
                          <a:rPr lang="en-US" i="1">
                            <a:latin typeface="Cambria Math"/>
                          </a:rPr>
                        </m:ctrlPr>
                      </m:sSubPr>
                      <m:e>
                        <m:r>
                          <a:rPr lang="en-US" i="1">
                            <a:latin typeface="Cambria Math"/>
                          </a:rPr>
                          <m:t>𝑝</m:t>
                        </m:r>
                      </m:e>
                      <m:sub>
                        <m:r>
                          <a:rPr lang="en-US" i="1">
                            <a:latin typeface="Cambria Math"/>
                          </a:rPr>
                          <m:t>𝑖</m:t>
                        </m:r>
                      </m:sub>
                    </m:sSub>
                  </m:oMath>
                </a14:m>
                <a:r>
                  <a:rPr lang="en-US" dirty="0" smtClean="0"/>
                  <a:t>, </a:t>
                </a:r>
                <a:r>
                  <a:rPr lang="en-US" dirty="0"/>
                  <a:t>is assumed </a:t>
                </a:r>
                <a:r>
                  <a:rPr lang="en-US" dirty="0" smtClean="0"/>
                  <a:t>to equal </a:t>
                </a:r>
                <a14:m>
                  <m:oMath xmlns:m="http://schemas.openxmlformats.org/officeDocument/2006/math">
                    <m:r>
                      <a:rPr lang="en-US" i="1">
                        <a:latin typeface="Cambria Math"/>
                      </a:rPr>
                      <m:t>𝑃</m:t>
                    </m:r>
                  </m:oMath>
                </a14:m>
                <a:r>
                  <a:rPr lang="en-US" dirty="0" smtClean="0"/>
                  <a:t> </a:t>
                </a:r>
                <a:r>
                  <a:rPr lang="en-US" dirty="0"/>
                  <a:t>for all of the individual cases </a:t>
                </a:r>
                <a14:m>
                  <m:oMath xmlns:m="http://schemas.openxmlformats.org/officeDocument/2006/math">
                    <m:r>
                      <a:rPr lang="en-US" i="1">
                        <a:latin typeface="Cambria Math"/>
                        <a:ea typeface="Cambria Math"/>
                      </a:rPr>
                      <m:t>𝑖</m:t>
                    </m:r>
                  </m:oMath>
                </a14:m>
                <a:r>
                  <a:rPr lang="en-US" dirty="0" smtClean="0"/>
                  <a:t>.'' </a:t>
                </a:r>
              </a:p>
              <a:p>
                <a:pPr lvl="1"/>
                <a:r>
                  <a:rPr lang="en-US" dirty="0" smtClean="0"/>
                  <a:t>If this assumption </a:t>
                </a:r>
                <a:r>
                  <a:rPr lang="en-US" dirty="0"/>
                  <a:t>were valid, we  would have a truly random sample.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r="-2593"/>
                </a:stretch>
              </a:blipFill>
            </p:spPr>
            <p:txBody>
              <a:bodyPr/>
              <a:lstStyle/>
              <a:p>
                <a:r>
                  <a:rPr lang="en-US">
                    <a:noFill/>
                  </a:rPr>
                  <a:t> </a:t>
                </a:r>
              </a:p>
            </p:txBody>
          </p:sp>
        </mc:Fallback>
      </mc:AlternateContent>
    </p:spTree>
    <p:extLst>
      <p:ext uri="{BB962C8B-B14F-4D97-AF65-F5344CB8AC3E}">
        <p14:creationId xmlns:p14="http://schemas.microsoft.com/office/powerpoint/2010/main" val="747389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FPSR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FPSR2B</Template>
  <TotalTime>2015</TotalTime>
  <Words>3588</Words>
  <Application>Microsoft Office PowerPoint</Application>
  <PresentationFormat>On-screen Show (4:3)</PresentationFormat>
  <Paragraphs>238</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FPSR2B</vt:lpstr>
      <vt:lpstr>1_Office Theme</vt:lpstr>
      <vt:lpstr>The Fundamentals of Political Science Research, 2nd Edition</vt:lpstr>
      <vt:lpstr>Chapter 7 Outline</vt:lpstr>
      <vt:lpstr>Bivariate Hypothesis Tests and Establishing Causal Relationships</vt:lpstr>
      <vt:lpstr>Choosing the Right Bivariate Hypothesis Test</vt:lpstr>
      <vt:lpstr>All Roads Lead to p</vt:lpstr>
      <vt:lpstr>The logic of p-values</vt:lpstr>
      <vt:lpstr>The logic of p-values</vt:lpstr>
      <vt:lpstr>The limitations of p-values</vt:lpstr>
      <vt:lpstr>The limitations of p-values </vt:lpstr>
      <vt:lpstr>From p-values to  statistical significance</vt:lpstr>
      <vt:lpstr>The null hypothesis  and p-values</vt:lpstr>
      <vt:lpstr>Three Bivariate Hypothesis Tests</vt:lpstr>
      <vt:lpstr>Tabular analysis—reading a table</vt:lpstr>
      <vt:lpstr>Union households and vote in the 2008 U.S. presidential election</vt:lpstr>
      <vt:lpstr>Gender and vote in the 2008 U.S. presidential  election: Hypothetical scenario</vt:lpstr>
      <vt:lpstr>Gender and vote in the 2008 U.S. presidential election: Expectations for hypothetical scenario  if there were no relationship</vt:lpstr>
      <vt:lpstr>Gender and vote in the 2008 U.S. presidential election</vt:lpstr>
      <vt:lpstr>Gender and vote in the 2008 U.S. presidential election: Calculating the expected cell values if gender  and presidential vote are unrelated</vt:lpstr>
      <vt:lpstr>Gender and vote in the 2008 U.S. presidential election</vt:lpstr>
      <vt:lpstr>Gender and vote in the 2008 U.S. presidential election</vt:lpstr>
      <vt:lpstr>The χ2 test for  tabular association</vt:lpstr>
      <vt:lpstr> 𝜒2 calculation</vt:lpstr>
      <vt:lpstr>From χ2 to statistical significance</vt:lpstr>
      <vt:lpstr>Difference of means</vt:lpstr>
      <vt:lpstr>Box-whisker plot of Government Duration  for majority and minority governments</vt:lpstr>
      <vt:lpstr>Kernel density plot of Government Duration  for majority and minority governments</vt:lpstr>
      <vt:lpstr>Difference of means test</vt:lpstr>
      <vt:lpstr>Difference of means test</vt:lpstr>
      <vt:lpstr>Government type and government duration</vt:lpstr>
      <vt:lpstr>Difference of means test</vt:lpstr>
      <vt:lpstr>Difference of mean test— degrees of freedom</vt:lpstr>
      <vt:lpstr>Difference of means  test—p-value</vt:lpstr>
      <vt:lpstr>Correlation Coefficient </vt:lpstr>
      <vt:lpstr>Scatter plot of change in GDP and incumbent-party vote share</vt:lpstr>
      <vt:lpstr>Covariance</vt:lpstr>
      <vt:lpstr>Scatter plot of change in GDP and incumbent-party  vote share with mean-delimited quadrants</vt:lpstr>
      <vt:lpstr>Covariance table for economic growth and  incumbent-party presidential vote, 1880--2004</vt:lpstr>
      <vt:lpstr>From covariance to correlation</vt:lpstr>
      <vt:lpstr>t-test for r</vt:lpstr>
      <vt:lpstr>Wrapping up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Fundamentals of Political Science Research</dc:title>
  <dc:creator>g-whitten</dc:creator>
  <cp:lastModifiedBy>ryan</cp:lastModifiedBy>
  <cp:revision>33</cp:revision>
  <dcterms:created xsi:type="dcterms:W3CDTF">2013-05-08T21:29:38Z</dcterms:created>
  <dcterms:modified xsi:type="dcterms:W3CDTF">2018-02-27T17:30:32Z</dcterms:modified>
</cp:coreProperties>
</file>